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35"/>
  </p:notesMasterIdLst>
  <p:sldIdLst>
    <p:sldId id="256" r:id="rId2"/>
    <p:sldId id="258" r:id="rId3"/>
    <p:sldId id="260" r:id="rId4"/>
    <p:sldId id="262" r:id="rId5"/>
    <p:sldId id="264" r:id="rId6"/>
    <p:sldId id="266" r:id="rId7"/>
    <p:sldId id="268" r:id="rId8"/>
    <p:sldId id="270" r:id="rId9"/>
    <p:sldId id="298" r:id="rId10"/>
    <p:sldId id="271" r:id="rId11"/>
    <p:sldId id="272" r:id="rId12"/>
    <p:sldId id="273" r:id="rId13"/>
    <p:sldId id="283" r:id="rId14"/>
    <p:sldId id="282" r:id="rId15"/>
    <p:sldId id="284" r:id="rId16"/>
    <p:sldId id="285" r:id="rId17"/>
    <p:sldId id="286" r:id="rId18"/>
    <p:sldId id="287" r:id="rId19"/>
    <p:sldId id="288" r:id="rId20"/>
    <p:sldId id="289" r:id="rId21"/>
    <p:sldId id="290" r:id="rId22"/>
    <p:sldId id="291" r:id="rId23"/>
    <p:sldId id="292" r:id="rId24"/>
    <p:sldId id="275" r:id="rId25"/>
    <p:sldId id="294" r:id="rId26"/>
    <p:sldId id="277" r:id="rId27"/>
    <p:sldId id="293" r:id="rId28"/>
    <p:sldId id="278" r:id="rId29"/>
    <p:sldId id="279" r:id="rId30"/>
    <p:sldId id="295" r:id="rId31"/>
    <p:sldId id="280" r:id="rId32"/>
    <p:sldId id="29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5"/>
    <p:restoredTop sz="86422"/>
  </p:normalViewPr>
  <p:slideViewPr>
    <p:cSldViewPr snapToGrid="0" snapToObjects="1">
      <p:cViewPr>
        <p:scale>
          <a:sx n="79" d="100"/>
          <a:sy n="79" d="100"/>
        </p:scale>
        <p:origin x="1432" y="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5BE22-3F54-A14E-B952-F702D68BFB61}"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55622-8474-9A46-849B-088B233EAB58}" type="slidenum">
              <a:rPr lang="en-US" smtClean="0"/>
              <a:t>‹#›</a:t>
            </a:fld>
            <a:endParaRPr lang="en-US"/>
          </a:p>
        </p:txBody>
      </p:sp>
    </p:spTree>
    <p:extLst>
      <p:ext uri="{BB962C8B-B14F-4D97-AF65-F5344CB8AC3E}">
        <p14:creationId xmlns:p14="http://schemas.microsoft.com/office/powerpoint/2010/main" val="121631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55622-8474-9A46-849B-088B233EAB58}" type="slidenum">
              <a:rPr lang="en-US" smtClean="0"/>
              <a:t>8</a:t>
            </a:fld>
            <a:endParaRPr lang="en-US"/>
          </a:p>
        </p:txBody>
      </p:sp>
    </p:spTree>
    <p:extLst>
      <p:ext uri="{BB962C8B-B14F-4D97-AF65-F5344CB8AC3E}">
        <p14:creationId xmlns:p14="http://schemas.microsoft.com/office/powerpoint/2010/main" val="167138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0C78BE-C85C-D64E-8712-CCB6BEA678B9}" type="datetimeFigureOut">
              <a:rPr lang="en-US" smtClean="0"/>
              <a:t>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0C78BE-C85C-D64E-8712-CCB6BEA678B9}"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C78BE-C85C-D64E-8712-CCB6BEA678B9}" type="datetimeFigureOut">
              <a:rPr lang="en-US" smtClean="0"/>
              <a:t>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C78BE-C85C-D64E-8712-CCB6BEA678B9}" type="datetimeFigureOut">
              <a:rPr lang="en-US" smtClean="0"/>
              <a:t>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5A881-5F49-EA46-9543-3A360A65F462}" type="slidenum">
              <a:rPr lang="en-US" smtClean="0"/>
              <a:t>‹#›</a:t>
            </a:fld>
            <a:endParaRPr lang="en-US"/>
          </a:p>
        </p:txBody>
      </p:sp>
    </p:spTree>
    <p:extLst>
      <p:ext uri="{BB962C8B-B14F-4D97-AF65-F5344CB8AC3E}">
        <p14:creationId xmlns:p14="http://schemas.microsoft.com/office/powerpoint/2010/main" val="33176247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Visual_Analytics_with_Folium.ipynb" TargetMode="External"/><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spacex_dash_app.py"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hyperlink" Target="NULL" TargetMode="External"/><Relationship Id="rId8"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5211" y="614783"/>
            <a:ext cx="8331199" cy="2101301"/>
          </a:xfrm>
        </p:spPr>
        <p:txBody>
          <a:bodyPr>
            <a:normAutofit/>
          </a:bodyPr>
          <a:lstStyle/>
          <a:p>
            <a:r>
              <a:rPr lang="en-US" dirty="0" smtClean="0">
                <a:latin typeface="Al Bayan Plain" charset="-78"/>
                <a:ea typeface="Al Bayan Plain" charset="-78"/>
                <a:cs typeface="Al Bayan Plain" charset="-78"/>
              </a:rPr>
              <a:t>IBM Data Science Capstone</a:t>
            </a:r>
            <a:endParaRPr lang="en-US" dirty="0">
              <a:latin typeface="Al Bayan Plain" charset="-78"/>
              <a:ea typeface="Al Bayan Plain" charset="-78"/>
              <a:cs typeface="Al Bayan Plain" charset="-78"/>
            </a:endParaRPr>
          </a:p>
        </p:txBody>
      </p:sp>
      <p:sp>
        <p:nvSpPr>
          <p:cNvPr id="3" name="Subtitle 2"/>
          <p:cNvSpPr>
            <a:spLocks noGrp="1"/>
          </p:cNvSpPr>
          <p:nvPr>
            <p:ph type="subTitle" idx="1"/>
          </p:nvPr>
        </p:nvSpPr>
        <p:spPr>
          <a:xfrm>
            <a:off x="2318860" y="3432705"/>
            <a:ext cx="9144000" cy="1655762"/>
          </a:xfrm>
        </p:spPr>
        <p:txBody>
          <a:bodyPr/>
          <a:lstStyle/>
          <a:p>
            <a:endParaRPr lang="en-US" dirty="0" smtClean="0"/>
          </a:p>
          <a:p>
            <a:endParaRPr lang="en-US" dirty="0" smtClean="0"/>
          </a:p>
          <a:p>
            <a:r>
              <a:rPr lang="en-US" dirty="0" smtClean="0">
                <a:latin typeface="Al Bayan Plain" charset="-78"/>
                <a:ea typeface="Al Bayan Plain" charset="-78"/>
                <a:cs typeface="Al Bayan Plain" charset="-78"/>
              </a:rPr>
              <a:t>By: Alexander Bandurin</a:t>
            </a:r>
            <a:endParaRPr lang="en-US" dirty="0">
              <a:latin typeface="Al Bayan Plain" charset="-78"/>
              <a:ea typeface="Al Bayan Plain" charset="-78"/>
              <a:cs typeface="Al Bayan Plain"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44" y="301961"/>
            <a:ext cx="2929467" cy="11754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44" y="4671380"/>
            <a:ext cx="5726604" cy="3223260"/>
          </a:xfrm>
          <a:prstGeom prst="rect">
            <a:avLst/>
          </a:prstGeom>
        </p:spPr>
      </p:pic>
    </p:spTree>
    <p:extLst>
      <p:ext uri="{BB962C8B-B14F-4D97-AF65-F5344CB8AC3E}">
        <p14:creationId xmlns:p14="http://schemas.microsoft.com/office/powerpoint/2010/main" val="823386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17178"/>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199" y="118530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36" y="2001731"/>
            <a:ext cx="10243041" cy="19354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35" y="4460066"/>
            <a:ext cx="10243042" cy="1857017"/>
          </a:xfrm>
          <a:prstGeom prst="rect">
            <a:avLst/>
          </a:prstGeom>
        </p:spPr>
      </p:pic>
      <p:sp>
        <p:nvSpPr>
          <p:cNvPr id="15" name="TextBox 14"/>
          <p:cNvSpPr txBox="1"/>
          <p:nvPr/>
        </p:nvSpPr>
        <p:spPr>
          <a:xfrm flipH="1">
            <a:off x="680294" y="1467214"/>
            <a:ext cx="10831411" cy="369332"/>
          </a:xfrm>
          <a:prstGeom prst="rect">
            <a:avLst/>
          </a:prstGeom>
          <a:noFill/>
        </p:spPr>
        <p:txBody>
          <a:bodyPr wrap="square" rtlCol="0">
            <a:spAutoFit/>
          </a:bodyPr>
          <a:lstStyle/>
          <a:p>
            <a:r>
              <a:rPr lang="en-US" dirty="0" smtClean="0">
                <a:solidFill>
                  <a:schemeClr val="accent4">
                    <a:lumMod val="75000"/>
                  </a:schemeClr>
                </a:solidFill>
              </a:rPr>
              <a:t>Additionally, some more scatter plots were constructed to visualize the impact of orbit type of the landing success. </a:t>
            </a:r>
            <a:endParaRPr lang="en-US" dirty="0">
              <a:solidFill>
                <a:schemeClr val="accent4">
                  <a:lumMod val="75000"/>
                </a:schemeClr>
              </a:solidFill>
            </a:endParaRPr>
          </a:p>
        </p:txBody>
      </p:sp>
      <p:sp>
        <p:nvSpPr>
          <p:cNvPr id="16" name="TextBox 15"/>
          <p:cNvSpPr txBox="1"/>
          <p:nvPr/>
        </p:nvSpPr>
        <p:spPr>
          <a:xfrm>
            <a:off x="487534" y="4049216"/>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Flight number</a:t>
            </a:r>
            <a:endParaRPr lang="en-US" sz="1600" dirty="0">
              <a:solidFill>
                <a:schemeClr val="bg2">
                  <a:lumMod val="50000"/>
                </a:schemeClr>
              </a:solidFill>
            </a:endParaRPr>
          </a:p>
        </p:txBody>
      </p:sp>
      <p:sp>
        <p:nvSpPr>
          <p:cNvPr id="17" name="TextBox 16"/>
          <p:cNvSpPr txBox="1"/>
          <p:nvPr/>
        </p:nvSpPr>
        <p:spPr>
          <a:xfrm>
            <a:off x="487534" y="6419522"/>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Payload Mass</a:t>
            </a:r>
            <a:endParaRPr lang="en-US" sz="1600" dirty="0">
              <a:solidFill>
                <a:schemeClr val="bg2">
                  <a:lumMod val="50000"/>
                </a:schemeClr>
              </a:solidFill>
            </a:endParaRPr>
          </a:p>
        </p:txBody>
      </p:sp>
    </p:spTree>
    <p:extLst>
      <p:ext uri="{BB962C8B-B14F-4D97-AF65-F5344CB8AC3E}">
        <p14:creationId xmlns:p14="http://schemas.microsoft.com/office/powerpoint/2010/main" val="166532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224"/>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Successes </a:t>
            </a:r>
            <a:endParaRPr lang="en-US" sz="4200" dirty="0"/>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204" y="1883304"/>
            <a:ext cx="5726596" cy="4492892"/>
          </a:xfrm>
          <a:prstGeom prst="rect">
            <a:avLst/>
          </a:prstGeom>
        </p:spPr>
      </p:pic>
      <p:sp>
        <p:nvSpPr>
          <p:cNvPr id="8" name="TextBox 7"/>
          <p:cNvSpPr txBox="1"/>
          <p:nvPr/>
        </p:nvSpPr>
        <p:spPr>
          <a:xfrm>
            <a:off x="290065" y="1883304"/>
            <a:ext cx="5158235" cy="1815882"/>
          </a:xfrm>
          <a:prstGeom prst="rect">
            <a:avLst/>
          </a:prstGeom>
          <a:noFill/>
        </p:spPr>
        <p:txBody>
          <a:bodyPr wrap="square" rtlCol="0">
            <a:spAutoFit/>
          </a:bodyPr>
          <a:lstStyle/>
          <a:p>
            <a:r>
              <a:rPr lang="en-US" sz="2800" dirty="0" smtClean="0">
                <a:solidFill>
                  <a:schemeClr val="accent4">
                    <a:lumMod val="75000"/>
                  </a:schemeClr>
                </a:solidFill>
              </a:rPr>
              <a:t>Finally, I visualize a trend between success rate and year to see the trend between average positive landing outcomes and time. </a:t>
            </a:r>
            <a:endParaRPr lang="en-US" sz="2800" dirty="0">
              <a:solidFill>
                <a:schemeClr val="accent4">
                  <a:lumMod val="75000"/>
                </a:schemeClr>
              </a:solidFill>
            </a:endParaRPr>
          </a:p>
        </p:txBody>
      </p:sp>
    </p:spTree>
    <p:extLst>
      <p:ext uri="{BB962C8B-B14F-4D97-AF65-F5344CB8AC3E}">
        <p14:creationId xmlns:p14="http://schemas.microsoft.com/office/powerpoint/2010/main" val="349436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6575"/>
            <a:ext cx="10515600" cy="1325563"/>
          </a:xfrm>
          <a:blipFill dpi="0" rotWithShape="1">
            <a:blip r:embed="rId2">
              <a:alphaModFix amt="0"/>
            </a:blip>
            <a:srcRect/>
            <a:stretch>
              <a:fillRect/>
            </a:stretch>
          </a:blipFill>
        </p:spPr>
        <p:txBody>
          <a:bodyPr>
            <a:normAutofit/>
          </a:bodyPr>
          <a:lstStyle/>
          <a:p>
            <a:pPr algn="ctr"/>
            <a:r>
              <a:rPr lang="en-US" sz="4200" dirty="0" smtClean="0"/>
              <a:t>SQL</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544068" y="6264366"/>
            <a:ext cx="3103863" cy="661720"/>
          </a:xfrm>
          <a:prstGeom prst="rect">
            <a:avLst/>
          </a:prstGeom>
        </p:spPr>
        <p:txBody>
          <a:bodyPr wrap="square">
            <a:spAutoFit/>
          </a:bodyPr>
          <a:lstStyle/>
          <a:p>
            <a:r>
              <a:rPr lang="en-US" sz="2000" dirty="0" smtClean="0">
                <a:hlinkClick r:id="rId3" invalidUrl="https://github.com/AlexBandurin/IBM_Applied_Data_Science_Capstone/blob/master/EDA with SQL.ipynb"/>
              </a:rPr>
              <a:t>Link to Notebook on </a:t>
            </a:r>
            <a:r>
              <a:rPr lang="en-US" sz="2000" dirty="0" smtClean="0">
                <a:hlinkClick r:id="rId4" invalidUrl="https://github.com/AlexBandurin/IBM_Applied_Data_Science_Capstone/blob/master/EDA with SQL.ipynb"/>
              </a:rPr>
              <a:t>Github </a:t>
            </a:r>
            <a:endParaRPr lang="en-US" sz="2000" dirty="0" smtClean="0"/>
          </a:p>
          <a:p>
            <a:endParaRPr lang="en-US" sz="1700" dirty="0" smtClean="0"/>
          </a:p>
        </p:txBody>
      </p:sp>
      <p:sp>
        <p:nvSpPr>
          <p:cNvPr id="8" name="TextBox 7"/>
          <p:cNvSpPr txBox="1"/>
          <p:nvPr/>
        </p:nvSpPr>
        <p:spPr>
          <a:xfrm>
            <a:off x="257927" y="1466057"/>
            <a:ext cx="11676146" cy="1323439"/>
          </a:xfrm>
          <a:prstGeom prst="rect">
            <a:avLst/>
          </a:prstGeom>
          <a:noFill/>
        </p:spPr>
        <p:txBody>
          <a:bodyPr wrap="square" rtlCol="0">
            <a:spAutoFit/>
          </a:bodyPr>
          <a:lstStyle/>
          <a:p>
            <a:r>
              <a:rPr lang="en-US" sz="1600" dirty="0" smtClean="0"/>
              <a:t>To better understand the SpaceX dataset, it is uploaded to the IBM SQL database where it is to be stored stored in a table. From there, a series of queries are carried out to answer a few important questions about the data. These are summarized below: </a:t>
            </a:r>
          </a:p>
          <a:p>
            <a:r>
              <a:rPr lang="en-US" sz="1600" b="1" dirty="0" smtClean="0"/>
              <a:t>Note: These queries are carried out in the notebook referenced below through Python by connecting to the database and accessing it using SQL magic functions. I also completed the queries with the help of “IBM </a:t>
            </a:r>
            <a:r>
              <a:rPr lang="en-US" sz="1600" b="1" dirty="0"/>
              <a:t>Db2 on Cloud” SQL cloud </a:t>
            </a:r>
            <a:r>
              <a:rPr lang="en-US" sz="1600" b="1" dirty="0" smtClean="0"/>
              <a:t>database. The latter is presented in the following slides. </a:t>
            </a:r>
          </a:p>
        </p:txBody>
      </p:sp>
      <p:sp>
        <p:nvSpPr>
          <p:cNvPr id="3" name="TextBox 2"/>
          <p:cNvSpPr txBox="1"/>
          <p:nvPr/>
        </p:nvSpPr>
        <p:spPr>
          <a:xfrm>
            <a:off x="257927" y="2890778"/>
            <a:ext cx="11189602" cy="3472746"/>
          </a:xfrm>
          <a:prstGeom prst="rect">
            <a:avLst/>
          </a:prstGeom>
          <a:noFill/>
        </p:spPr>
        <p:txBody>
          <a:bodyPr wrap="none" rtlCol="0">
            <a:spAutoFit/>
          </a:bodyPr>
          <a:lstStyle/>
          <a:p>
            <a:pPr marL="285750" indent="-285750">
              <a:lnSpc>
                <a:spcPts val="2200"/>
              </a:lnSpc>
              <a:buFont typeface="Arial" charset="0"/>
              <a:buChar char="•"/>
            </a:pPr>
            <a:r>
              <a:rPr lang="en-US" sz="1650" dirty="0" smtClean="0"/>
              <a:t>Display the names of unique launch sites in the space mission</a:t>
            </a:r>
          </a:p>
          <a:p>
            <a:pPr marL="285750" indent="-285750">
              <a:lnSpc>
                <a:spcPts val="2200"/>
              </a:lnSpc>
              <a:buFont typeface="Arial" charset="0"/>
              <a:buChar char="•"/>
            </a:pPr>
            <a:r>
              <a:rPr lang="en-US" sz="1650" dirty="0" smtClean="0"/>
              <a:t>Display 5 records where launch sites begin with ’CCA’.</a:t>
            </a:r>
          </a:p>
          <a:p>
            <a:pPr marL="285750" indent="-285750">
              <a:lnSpc>
                <a:spcPts val="2200"/>
              </a:lnSpc>
              <a:buFont typeface="Arial" charset="0"/>
              <a:buChar char="•"/>
            </a:pPr>
            <a:r>
              <a:rPr lang="en-US" sz="1650" dirty="0" smtClean="0"/>
              <a:t>Display the total payload mass carried by boosters launched by NASA (CRS)</a:t>
            </a:r>
          </a:p>
          <a:p>
            <a:pPr marL="285750" indent="-285750">
              <a:lnSpc>
                <a:spcPts val="2200"/>
              </a:lnSpc>
              <a:buFont typeface="Arial" charset="0"/>
              <a:buChar char="•"/>
            </a:pPr>
            <a:r>
              <a:rPr lang="en-US" sz="1650" dirty="0" smtClean="0"/>
              <a:t>Display average payload mass carried by boosters version F9 v1.1</a:t>
            </a:r>
          </a:p>
          <a:p>
            <a:pPr marL="285750" indent="-285750">
              <a:lnSpc>
                <a:spcPts val="2200"/>
              </a:lnSpc>
              <a:buFont typeface="Arial" charset="0"/>
              <a:buChar char="•"/>
            </a:pPr>
            <a:r>
              <a:rPr lang="en-US" sz="1650" dirty="0" smtClean="0"/>
              <a:t>List the date when the first successful landing outcome in ground pad was achieved</a:t>
            </a:r>
          </a:p>
          <a:p>
            <a:pPr marL="285750" indent="-285750">
              <a:lnSpc>
                <a:spcPts val="2200"/>
              </a:lnSpc>
              <a:buFont typeface="Arial" charset="0"/>
              <a:buChar char="•"/>
            </a:pPr>
            <a:r>
              <a:rPr lang="en-US" sz="1650" dirty="0"/>
              <a:t>List the names of the boosters which have success in drone ship and have payload mass greater </a:t>
            </a:r>
            <a:r>
              <a:rPr lang="en-US" sz="1650" dirty="0" smtClean="0"/>
              <a:t>than </a:t>
            </a:r>
            <a:r>
              <a:rPr lang="en-US" sz="1650" dirty="0"/>
              <a:t>4000 but less than 6000</a:t>
            </a:r>
          </a:p>
          <a:p>
            <a:pPr marL="285750" indent="-285750">
              <a:lnSpc>
                <a:spcPts val="2200"/>
              </a:lnSpc>
              <a:buFont typeface="Arial" charset="0"/>
              <a:buChar char="•"/>
            </a:pPr>
            <a:r>
              <a:rPr lang="en-US" sz="1650" dirty="0"/>
              <a:t>List the total number of successful and failure mission outcomes</a:t>
            </a:r>
          </a:p>
          <a:p>
            <a:pPr marL="285750" indent="-285750">
              <a:lnSpc>
                <a:spcPts val="2200"/>
              </a:lnSpc>
              <a:buFont typeface="Arial" charset="0"/>
              <a:buChar char="•"/>
            </a:pPr>
            <a:r>
              <a:rPr lang="en-US" sz="1650" dirty="0"/>
              <a:t>List the names of the </a:t>
            </a:r>
            <a:r>
              <a:rPr lang="en-US" sz="1650" dirty="0" smtClean="0"/>
              <a:t>booster versions </a:t>
            </a:r>
            <a:r>
              <a:rPr lang="en-US" sz="1650" dirty="0"/>
              <a:t>which have carried the maximum payload mass. Use a subquery</a:t>
            </a:r>
          </a:p>
          <a:p>
            <a:pPr marL="285750" indent="-285750">
              <a:lnSpc>
                <a:spcPts val="2200"/>
              </a:lnSpc>
              <a:buFont typeface="Arial" charset="0"/>
              <a:buChar char="•"/>
            </a:pPr>
            <a:r>
              <a:rPr lang="en-US" sz="1650" dirty="0"/>
              <a:t>List the records which will display the month names, failure </a:t>
            </a:r>
            <a:r>
              <a:rPr lang="en-US" sz="1650" dirty="0" smtClean="0"/>
              <a:t>landing outcomes </a:t>
            </a:r>
            <a:r>
              <a:rPr lang="en-US" sz="1650" dirty="0"/>
              <a:t>in drone ship ,booster versions</a:t>
            </a:r>
            <a:r>
              <a:rPr lang="en-US" sz="1650" dirty="0" smtClean="0"/>
              <a:t>, and </a:t>
            </a:r>
            <a:endParaRPr lang="en-US" sz="1650" dirty="0"/>
          </a:p>
          <a:p>
            <a:pPr>
              <a:lnSpc>
                <a:spcPts val="2200"/>
              </a:lnSpc>
            </a:pPr>
            <a:r>
              <a:rPr lang="en-US" sz="1650" dirty="0"/>
              <a:t> </a:t>
            </a:r>
            <a:r>
              <a:rPr lang="en-US" sz="1650" dirty="0" smtClean="0"/>
              <a:t>     launch site </a:t>
            </a:r>
            <a:r>
              <a:rPr lang="en-US" sz="1650" dirty="0"/>
              <a:t>for the months in year 2015.</a:t>
            </a:r>
          </a:p>
          <a:p>
            <a:pPr marL="285750" indent="-285750">
              <a:lnSpc>
                <a:spcPts val="2200"/>
              </a:lnSpc>
              <a:buFont typeface="Arial" charset="0"/>
              <a:buChar char="•"/>
            </a:pPr>
            <a:r>
              <a:rPr lang="en-US" sz="1650" dirty="0"/>
              <a:t>Rank the count of successful </a:t>
            </a:r>
            <a:r>
              <a:rPr lang="en-US" sz="1650" dirty="0" smtClean="0"/>
              <a:t>landing outcomes </a:t>
            </a:r>
            <a:r>
              <a:rPr lang="en-US" sz="1650" dirty="0"/>
              <a:t>between the date 04-06-2010 and 20-03-2017 in descending </a:t>
            </a:r>
            <a:r>
              <a:rPr lang="en-US" sz="1650" dirty="0" smtClean="0"/>
              <a:t>order</a:t>
            </a:r>
            <a:endParaRPr lang="en-US" sz="1650" dirty="0"/>
          </a:p>
          <a:p>
            <a:endParaRPr lang="en-US" dirty="0"/>
          </a:p>
        </p:txBody>
      </p:sp>
      <p:cxnSp>
        <p:nvCxnSpPr>
          <p:cNvPr id="12" name="Straight Connector 11"/>
          <p:cNvCxnSpPr/>
          <p:nvPr/>
        </p:nvCxnSpPr>
        <p:spPr>
          <a:xfrm flipH="1" flipV="1">
            <a:off x="257927" y="2789496"/>
            <a:ext cx="11795766" cy="3058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21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5287" y="893761"/>
            <a:ext cx="10515600" cy="5721351"/>
          </a:xfrm>
        </p:spPr>
        <p:txBody>
          <a:bodyPr/>
          <a:lstStyle/>
          <a:p>
            <a:r>
              <a:rPr lang="en-US" sz="4800" b="1" dirty="0">
                <a:solidFill>
                  <a:schemeClr val="accent4">
                    <a:lumMod val="75000"/>
                  </a:schemeClr>
                </a:solidFill>
              </a:rPr>
              <a:t>SQL </a:t>
            </a:r>
            <a:r>
              <a:rPr lang="en-US" sz="4800" b="1" dirty="0" smtClean="0">
                <a:solidFill>
                  <a:schemeClr val="accent4">
                    <a:lumMod val="75000"/>
                  </a:schemeClr>
                </a:solidFill>
              </a:rPr>
              <a:t>Queries</a:t>
            </a: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a:solidFill>
                  <a:schemeClr val="accent4">
                    <a:lumMod val="75000"/>
                  </a:schemeClr>
                </a:solidFill>
              </a:rPr>
              <a:t/>
            </a:r>
            <a:br>
              <a:rPr lang="en-US" b="1" dirty="0">
                <a:solidFill>
                  <a:schemeClr val="accent4">
                    <a:lumMod val="75000"/>
                  </a:schemeClr>
                </a:solidFill>
              </a:rPr>
            </a:br>
            <a:r>
              <a:rPr lang="en-US" sz="2800" dirty="0"/>
              <a:t>Note: “IBM Db2 on Cloud” SQL cloud database was used to perform the following queries. A screenshot of the query and the resulting output is included for every problem. </a:t>
            </a:r>
            <a:r>
              <a:rPr lang="en-US" dirty="0"/>
              <a:t/>
            </a:r>
            <a:br>
              <a:rPr lang="en-US" dirty="0"/>
            </a:br>
            <a:endParaRPr lang="en-US" dirty="0"/>
          </a:p>
        </p:txBody>
      </p:sp>
    </p:spTree>
    <p:extLst>
      <p:ext uri="{BB962C8B-B14F-4D97-AF65-F5344CB8AC3E}">
        <p14:creationId xmlns:p14="http://schemas.microsoft.com/office/powerpoint/2010/main" val="368353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buNone/>
            </a:pPr>
            <a:r>
              <a:rPr lang="en-US" b="1" dirty="0" smtClean="0">
                <a:solidFill>
                  <a:schemeClr val="accent3">
                    <a:lumMod val="25000"/>
                  </a:schemeClr>
                </a:solidFill>
              </a:rPr>
              <a:t>Problem: </a:t>
            </a:r>
            <a:r>
              <a:rPr lang="en-US" dirty="0" smtClean="0">
                <a:solidFill>
                  <a:schemeClr val="accent3">
                    <a:lumMod val="25000"/>
                  </a:schemeClr>
                </a:solidFill>
              </a:rPr>
              <a:t>Find the </a:t>
            </a:r>
            <a:r>
              <a:rPr lang="en-US" dirty="0">
                <a:solidFill>
                  <a:schemeClr val="accent3">
                    <a:lumMod val="25000"/>
                  </a:schemeClr>
                </a:solidFill>
              </a:rPr>
              <a:t>names of the unique launch </a:t>
            </a:r>
            <a:r>
              <a:rPr lang="en-US" dirty="0" smtClean="0">
                <a:solidFill>
                  <a:schemeClr val="accent3">
                    <a:lumMod val="25000"/>
                  </a:schemeClr>
                </a:solidFill>
              </a:rPr>
              <a:t>sites</a:t>
            </a:r>
            <a:endParaRPr lang="en-US" dirty="0">
              <a:solidFill>
                <a:schemeClr val="accent3">
                  <a:lumMod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1742462"/>
            <a:ext cx="7594593" cy="5115538"/>
          </a:xfrm>
          <a:prstGeom prst="rect">
            <a:avLst/>
          </a:prstGeom>
        </p:spPr>
      </p:pic>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062103"/>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“DISTINCT” statement to retrieve unique values from the “LAUNCH_SITE” column.</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19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5 records where launch sites begin with `CCA`</a:t>
            </a: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“LIKE” statement to retrieve values from the “LAUNCH_SITE” column that started with ”CCA” and a “LIMIT” statement to cap the output to 5 results.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24" y="1757280"/>
            <a:ext cx="7544587" cy="5100720"/>
          </a:xfrm>
          <a:prstGeom prst="rect">
            <a:avLst/>
          </a:prstGeom>
        </p:spPr>
      </p:pic>
    </p:spTree>
    <p:extLst>
      <p:ext uri="{BB962C8B-B14F-4D97-AF65-F5344CB8AC3E}">
        <p14:creationId xmlns:p14="http://schemas.microsoft.com/office/powerpoint/2010/main" val="85214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payload carried by boosters from NASA</a:t>
            </a: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SUM function to return the sum of values from the “LAUNCH_SITE” column of the entries that contained ”NASA (CRS)” in its ”Customer” columns.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56" y="1757280"/>
            <a:ext cx="7586256" cy="5100720"/>
          </a:xfrm>
          <a:prstGeom prst="rect">
            <a:avLst/>
          </a:prstGeom>
        </p:spPr>
      </p:pic>
    </p:spTree>
    <p:extLst>
      <p:ext uri="{BB962C8B-B14F-4D97-AF65-F5344CB8AC3E}">
        <p14:creationId xmlns:p14="http://schemas.microsoft.com/office/powerpoint/2010/main" val="910424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average payload mass carried by booster version F9 v1.1</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AVG function to return the average of values from the “PAYLOAD_MASS__KG_” column of the launches that had booster version F9 v1.1.</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685636"/>
            <a:ext cx="7561257" cy="5172364"/>
          </a:xfrm>
          <a:prstGeom prst="rect">
            <a:avLst/>
          </a:prstGeom>
        </p:spPr>
      </p:pic>
    </p:spTree>
    <p:extLst>
      <p:ext uri="{BB962C8B-B14F-4D97-AF65-F5344CB8AC3E}">
        <p14:creationId xmlns:p14="http://schemas.microsoft.com/office/powerpoint/2010/main" val="2020108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ORDER BY statement to sort the rows by their “DATE”, and the DESC command to specify the order as “descending”.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8" y="1757280"/>
            <a:ext cx="7561254" cy="5100720"/>
          </a:xfrm>
          <a:prstGeom prst="rect">
            <a:avLst/>
          </a:prstGeom>
        </p:spPr>
      </p:pic>
    </p:spTree>
    <p:extLst>
      <p:ext uri="{BB962C8B-B14F-4D97-AF65-F5344CB8AC3E}">
        <p14:creationId xmlns:p14="http://schemas.microsoft.com/office/powerpoint/2010/main" val="97976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names of boosters </a:t>
            </a:r>
            <a:r>
              <a:rPr lang="en-US" dirty="0" smtClean="0">
                <a:solidFill>
                  <a:schemeClr val="accent3">
                    <a:lumMod val="25000"/>
                  </a:schemeClr>
                </a:solidFill>
              </a:rPr>
              <a:t>which have successfully landed on drone ship and had payload mass greater than 4000 but less than 6000</a:t>
            </a: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416320"/>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AND operator so that I could specify 2 conditions for the “BOOSTER_VERSION” entries. These are the following:</a:t>
            </a:r>
          </a:p>
          <a:p>
            <a:pPr marL="342900" indent="-342900">
              <a:buFont typeface="Arial" charset="0"/>
              <a:buChar char="•"/>
            </a:pPr>
            <a:r>
              <a:rPr lang="en-US" sz="2200" dirty="0" smtClean="0"/>
              <a:t>Their Landing Outcome must be “Success (drone ship)</a:t>
            </a:r>
          </a:p>
          <a:p>
            <a:pPr marL="342900" indent="-342900">
              <a:buFont typeface="Arial" charset="0"/>
              <a:buChar char="•"/>
            </a:pPr>
            <a:r>
              <a:rPr lang="en-US" sz="2200" dirty="0" smtClean="0"/>
              <a:t>Their Payload Mass must be between 4000 and 600 Kg.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2205101"/>
            <a:ext cx="7561256" cy="4439540"/>
          </a:xfrm>
          <a:prstGeom prst="rect">
            <a:avLst/>
          </a:prstGeom>
        </p:spPr>
      </p:pic>
    </p:spTree>
    <p:extLst>
      <p:ext uri="{BB962C8B-B14F-4D97-AF65-F5344CB8AC3E}">
        <p14:creationId xmlns:p14="http://schemas.microsoft.com/office/powerpoint/2010/main" val="943809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54"/>
            <a:ext cx="10515600" cy="1325563"/>
          </a:xfrm>
        </p:spPr>
        <p:txBody>
          <a:bodyPr>
            <a:normAutofit/>
          </a:bodyPr>
          <a:lstStyle/>
          <a:p>
            <a:pPr algn="ctr"/>
            <a:r>
              <a:rPr lang="en-US" sz="4200" dirty="0" smtClean="0"/>
              <a:t>Introduction</a:t>
            </a:r>
            <a:endParaRPr lang="en-US" sz="4200" dirty="0"/>
          </a:p>
        </p:txBody>
      </p:sp>
      <p:sp>
        <p:nvSpPr>
          <p:cNvPr id="3" name="Content Placeholder 2"/>
          <p:cNvSpPr>
            <a:spLocks noGrp="1"/>
          </p:cNvSpPr>
          <p:nvPr>
            <p:ph idx="1"/>
          </p:nvPr>
        </p:nvSpPr>
        <p:spPr>
          <a:xfrm>
            <a:off x="838200" y="1526914"/>
            <a:ext cx="10515600" cy="477835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600" dirty="0" smtClean="0"/>
              <a:t>Background:</a:t>
            </a:r>
          </a:p>
          <a:p>
            <a:pPr marL="0" marR="0" lvl="0" indent="0" defTabSz="914400" eaLnBrk="1" fontAlgn="auto" latinLnBrk="0" hangingPunct="1">
              <a:lnSpc>
                <a:spcPct val="100000"/>
              </a:lnSpc>
              <a:spcBef>
                <a:spcPts val="0"/>
              </a:spcBef>
              <a:spcAft>
                <a:spcPts val="0"/>
              </a:spcAft>
              <a:buClrTx/>
              <a:buSzTx/>
              <a:buFontTx/>
              <a:buNone/>
              <a:tabLst/>
              <a:defRPr/>
            </a:pPr>
            <a:endParaRPr lang="en-US" sz="15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i="1" dirty="0" smtClean="0"/>
              <a:t>SpaceX </a:t>
            </a:r>
            <a:r>
              <a:rPr lang="en-US" sz="2200" i="1" dirty="0" smtClean="0"/>
              <a:t> </a:t>
            </a:r>
            <a:r>
              <a:rPr lang="en-US" sz="2200" i="1" dirty="0" smtClean="0"/>
              <a:t>managed to turn some heads when it produced Falcon 9, and rightfully so! Falcon 9 is the first ever orbital class reusable rocket, which allows its most expensive components to be flown several times. This drives the cost of launch down drastically, compared to competition. According to SpaceX, they spend as little as 62 million dollars per launch, whereas other providers spend as much as 165 million dollars to accomplish the same thing. </a:t>
            </a:r>
          </a:p>
          <a:p>
            <a:pPr marL="0" marR="0" lvl="0" indent="0" defTabSz="914400" eaLnBrk="1" fontAlgn="auto" latinLnBrk="0" hangingPunct="1">
              <a:lnSpc>
                <a:spcPct val="100000"/>
              </a:lnSpc>
              <a:spcBef>
                <a:spcPts val="0"/>
              </a:spcBef>
              <a:spcAft>
                <a:spcPts val="0"/>
              </a:spcAft>
              <a:buClrTx/>
              <a:buSzTx/>
              <a:buFontTx/>
              <a:buNone/>
              <a:tabLst/>
              <a:defRPr/>
            </a:pPr>
            <a:endParaRPr lang="en-US" sz="2200" i="1"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t>I will be using using a machine learning classification algorithm to determine whether the first stage of a given Falcon 9 rocket will land successfully or not, using a set of features of that rocket that are the most relevant to predicting that outcome. </a:t>
            </a:r>
            <a:endParaRPr lang="en-US" sz="2200" dirty="0"/>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6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number of successful and failure mission outcomes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This problem could be accomplished with 2 queries. The first is to select the total number of successful mission outcomes. The second is to select the failed ones.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8" y="1757280"/>
            <a:ext cx="5455578" cy="237014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86" y="4127426"/>
            <a:ext cx="5455579" cy="2822380"/>
          </a:xfrm>
          <a:prstGeom prst="rect">
            <a:avLst/>
          </a:prstGeom>
        </p:spPr>
      </p:pic>
    </p:spTree>
    <p:extLst>
      <p:ext uri="{BB962C8B-B14F-4D97-AF65-F5344CB8AC3E}">
        <p14:creationId xmlns:p14="http://schemas.microsoft.com/office/powerpoint/2010/main" val="1624599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sz="2550" b="1" dirty="0" smtClean="0">
                <a:solidFill>
                  <a:schemeClr val="accent3">
                    <a:lumMod val="25000"/>
                  </a:schemeClr>
                </a:solidFill>
              </a:rPr>
              <a:t>Problem: </a:t>
            </a:r>
            <a:r>
              <a:rPr lang="en-US" sz="2550" dirty="0">
                <a:solidFill>
                  <a:schemeClr val="accent3">
                    <a:lumMod val="25000"/>
                  </a:schemeClr>
                </a:solidFill>
              </a:rPr>
              <a:t>List the names of the booster which have carried the maximum payload mass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754874"/>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I need unique booster version values that have the largest payload mass. For that reason, a DESTINCT </a:t>
            </a:r>
            <a:r>
              <a:rPr lang="en-US" sz="2200" dirty="0"/>
              <a:t>statement is used </a:t>
            </a:r>
            <a:r>
              <a:rPr lang="en-US" sz="2200" dirty="0" smtClean="0"/>
              <a:t>and PAYLOAD_MASS__KG is set equal to </a:t>
            </a:r>
            <a:r>
              <a:rPr lang="en-US" sz="2200" dirty="0"/>
              <a:t>maximum payload </a:t>
            </a:r>
            <a:r>
              <a:rPr lang="en-US" sz="2200" dirty="0" smtClean="0"/>
              <a:t>mass, which is </a:t>
            </a:r>
            <a:r>
              <a:rPr lang="en-US" sz="2200" dirty="0"/>
              <a:t>selected from the </a:t>
            </a:r>
            <a:r>
              <a:rPr lang="en-US" sz="2200" dirty="0" smtClean="0"/>
              <a:t>table in a subquery, or a query that appears inside the main query statement.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757280"/>
            <a:ext cx="7064907" cy="11566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727"/>
          <a:stretch/>
        </p:blipFill>
        <p:spPr>
          <a:xfrm>
            <a:off x="408788" y="3174928"/>
            <a:ext cx="7064908" cy="3511296"/>
          </a:xfrm>
          <a:prstGeom prst="rect">
            <a:avLst/>
          </a:prstGeom>
        </p:spPr>
      </p:pic>
    </p:spTree>
    <p:extLst>
      <p:ext uri="{BB962C8B-B14F-4D97-AF65-F5344CB8AC3E}">
        <p14:creationId xmlns:p14="http://schemas.microsoft.com/office/powerpoint/2010/main" val="1795429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failed landing_outcomes in drone ship, their booster versions, and launch site names for in year 2015</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2" y="1234060"/>
            <a:ext cx="4090987" cy="138499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Same methods used here as discussed in previous slides.</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996473"/>
            <a:ext cx="7575261" cy="4287415"/>
          </a:xfrm>
          <a:prstGeom prst="rect">
            <a:avLst/>
          </a:prstGeom>
        </p:spPr>
      </p:pic>
    </p:spTree>
    <p:extLst>
      <p:ext uri="{BB962C8B-B14F-4D97-AF65-F5344CB8AC3E}">
        <p14:creationId xmlns:p14="http://schemas.microsoft.com/office/powerpoint/2010/main" val="385840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sz="2600" b="1" dirty="0" smtClean="0">
                <a:solidFill>
                  <a:schemeClr val="accent3">
                    <a:lumMod val="25000"/>
                  </a:schemeClr>
                </a:solidFill>
              </a:rPr>
              <a:t>Problem: </a:t>
            </a:r>
            <a:r>
              <a:rPr lang="en-US" sz="2600" dirty="0">
                <a:solidFill>
                  <a:schemeClr val="accent3">
                    <a:lumMod val="25000"/>
                  </a:schemeClr>
                </a:solidFill>
              </a:rPr>
              <a:t>Rank the count of landing outcomes (such as Failure (drone ship) or Success (ground pad)) between the date 2010-06-04 and 2017-03-20, in descending order</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544764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Landing outcome and the number of landing outcome entries are selected from the table. The latter is set to have a column name of “Counts of Landing Outcomes”. The date interval is specified with an AND operator, with single quotes set around the dates as required for the date column. The results are set to be grouped by landing outcome using the GROUP BY statement, and sorted by </a:t>
            </a:r>
            <a:r>
              <a:rPr lang="en-US" sz="2200" dirty="0"/>
              <a:t>the number of landing outcome </a:t>
            </a:r>
            <a:r>
              <a:rPr lang="en-US" sz="2200" dirty="0" smtClean="0"/>
              <a:t>entries in a descending order.</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872017"/>
            <a:ext cx="7561256" cy="4411872"/>
          </a:xfrm>
          <a:prstGeom prst="rect">
            <a:avLst/>
          </a:prstGeom>
        </p:spPr>
      </p:pic>
    </p:spTree>
    <p:extLst>
      <p:ext uri="{BB962C8B-B14F-4D97-AF65-F5344CB8AC3E}">
        <p14:creationId xmlns:p14="http://schemas.microsoft.com/office/powerpoint/2010/main" val="763334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322"/>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1987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555490" y="6329192"/>
            <a:ext cx="3081019" cy="615553"/>
          </a:xfrm>
          <a:prstGeom prst="rect">
            <a:avLst/>
          </a:prstGeom>
        </p:spPr>
        <p:txBody>
          <a:bodyPr wrap="square">
            <a:spAutoFit/>
          </a:bodyPr>
          <a:lstStyle/>
          <a:p>
            <a:r>
              <a:rPr lang="en-US" sz="2000" dirty="0" smtClean="0">
                <a:hlinkClick r:id="rId3"/>
              </a:rPr>
              <a:t>Link to Notebook on </a:t>
            </a:r>
            <a:r>
              <a:rPr lang="en-US" sz="2000" dirty="0" smtClean="0">
                <a:hlinkClick r:id="rId3"/>
              </a:rPr>
              <a:t>Github</a:t>
            </a:r>
            <a:endParaRPr lang="en-US" sz="2000" dirty="0" smtClean="0"/>
          </a:p>
          <a:p>
            <a:endParaRPr lang="en-US" sz="1400" dirty="0" smtClean="0"/>
          </a:p>
        </p:txBody>
      </p:sp>
      <p:sp>
        <p:nvSpPr>
          <p:cNvPr id="11" name="TextBox 10"/>
          <p:cNvSpPr txBox="1"/>
          <p:nvPr/>
        </p:nvSpPr>
        <p:spPr>
          <a:xfrm>
            <a:off x="243264" y="2123784"/>
            <a:ext cx="11471188" cy="1323439"/>
          </a:xfrm>
          <a:prstGeom prst="rect">
            <a:avLst/>
          </a:prstGeom>
          <a:noFill/>
        </p:spPr>
        <p:txBody>
          <a:bodyPr wrap="square" rtlCol="0">
            <a:spAutoFit/>
          </a:bodyPr>
          <a:lstStyle/>
          <a:p>
            <a:pPr marL="285750" indent="-285750">
              <a:buFont typeface="Arial" charset="0"/>
              <a:buChar char="•"/>
            </a:pPr>
            <a:r>
              <a:rPr lang="en-US" sz="1600" b="1" dirty="0" smtClean="0"/>
              <a:t>Circle objects </a:t>
            </a:r>
            <a:r>
              <a:rPr lang="en-US" sz="1600" dirty="0" smtClean="0"/>
              <a:t>are much like map push pins. They mark the desired location on the map with a circle of desired size and  color.  For the project, they were used to mark the areas where rocket launches were made, with the number of them in each area indicated. </a:t>
            </a:r>
          </a:p>
          <a:p>
            <a:pPr marL="285750" indent="-285750">
              <a:buFont typeface="Arial" charset="0"/>
              <a:buChar char="•"/>
            </a:pPr>
            <a:r>
              <a:rPr lang="en-US" sz="1600" b="1" dirty="0" smtClean="0"/>
              <a:t>Marker objects </a:t>
            </a:r>
            <a:r>
              <a:rPr lang="en-US" sz="1600" dirty="0" smtClean="0"/>
              <a:t>are used to label the location with the corresponding name or symbol. In the project, they were used to label the launch sites by name. Also, </a:t>
            </a:r>
            <a:r>
              <a:rPr lang="en-US" sz="1600" dirty="0"/>
              <a:t>g</a:t>
            </a:r>
            <a:r>
              <a:rPr lang="en-US" sz="1600" dirty="0" smtClean="0"/>
              <a:t>reen marker icons were used to mark successful launch attempts, while red ones were designated for unsuccessful attempts.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843" y="3483774"/>
            <a:ext cx="4044412" cy="2767819"/>
          </a:xfrm>
          <a:prstGeom prst="rect">
            <a:avLst/>
          </a:prstGeom>
        </p:spPr>
      </p:pic>
      <p:sp>
        <p:nvSpPr>
          <p:cNvPr id="12" name="TextBox 11"/>
          <p:cNvSpPr txBox="1"/>
          <p:nvPr/>
        </p:nvSpPr>
        <p:spPr>
          <a:xfrm>
            <a:off x="243264" y="1381447"/>
            <a:ext cx="11705472" cy="707886"/>
          </a:xfrm>
          <a:prstGeom prst="rect">
            <a:avLst/>
          </a:prstGeom>
          <a:noFill/>
        </p:spPr>
        <p:txBody>
          <a:bodyPr wrap="square" rtlCol="0">
            <a:spAutoFit/>
          </a:bodyPr>
          <a:lstStyle/>
          <a:p>
            <a:r>
              <a:rPr lang="en-US" sz="2000" dirty="0" smtClean="0"/>
              <a:t>Next, a special mapping Python package, Folium, was used to better visualize the geographical locations of the rocket launches. Listed below are a few features of this package that were used in this project. </a:t>
            </a:r>
            <a:endParaRPr lang="en-US" sz="20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43" y="3481674"/>
            <a:ext cx="5008586" cy="2748333"/>
          </a:xfrm>
          <a:prstGeom prst="rect">
            <a:avLst/>
          </a:prstGeom>
        </p:spPr>
      </p:pic>
    </p:spTree>
    <p:extLst>
      <p:ext uri="{BB962C8B-B14F-4D97-AF65-F5344CB8AC3E}">
        <p14:creationId xmlns:p14="http://schemas.microsoft.com/office/powerpoint/2010/main" val="484673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7926" y="1723874"/>
            <a:ext cx="11889346" cy="830997"/>
          </a:xfrm>
          <a:prstGeom prst="rect">
            <a:avLst/>
          </a:prstGeom>
          <a:noFill/>
        </p:spPr>
        <p:txBody>
          <a:bodyPr wrap="square" rtlCol="0">
            <a:spAutoFit/>
          </a:bodyPr>
          <a:lstStyle/>
          <a:p>
            <a:pPr marL="285750" indent="-285750">
              <a:buFont typeface="Arial" charset="0"/>
              <a:buChar char="•"/>
            </a:pPr>
            <a:r>
              <a:rPr lang="en-US" sz="1600" b="1" dirty="0" smtClean="0"/>
              <a:t>PolyLine objects </a:t>
            </a:r>
            <a:r>
              <a:rPr lang="en-US" sz="1600" dirty="0"/>
              <a:t> </a:t>
            </a:r>
            <a:r>
              <a:rPr lang="en-US" sz="1600" dirty="0" smtClean="0"/>
              <a:t>allow the user to create a line between any two points. This feature can be used to determine the distance between any objects of interest. For the purposes of this project, I  used this feature to determine the  proximity of the launch sites and important destinations like coastlines and railroads. Below is an example.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510" y="2913970"/>
            <a:ext cx="5419816" cy="3406742"/>
          </a:xfrm>
          <a:prstGeom prst="rect">
            <a:avLst/>
          </a:prstGeom>
        </p:spPr>
      </p:pic>
    </p:spTree>
    <p:extLst>
      <p:ext uri="{BB962C8B-B14F-4D97-AF65-F5344CB8AC3E}">
        <p14:creationId xmlns:p14="http://schemas.microsoft.com/office/powerpoint/2010/main" val="1984134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485986" y="6207112"/>
            <a:ext cx="3053310" cy="830997"/>
          </a:xfrm>
          <a:prstGeom prst="rect">
            <a:avLst/>
          </a:prstGeom>
        </p:spPr>
        <p:txBody>
          <a:bodyPr wrap="square">
            <a:spAutoFit/>
          </a:bodyPr>
          <a:lstStyle/>
          <a:p>
            <a:r>
              <a:rPr lang="en-US" sz="2000" dirty="0" smtClean="0">
                <a:hlinkClick r:id="rId3"/>
              </a:rPr>
              <a:t>Link to Notebook on </a:t>
            </a:r>
            <a:r>
              <a:rPr lang="en-US" sz="2000" dirty="0" smtClean="0">
                <a:hlinkClick r:id="rId3"/>
              </a:rPr>
              <a:t>Github </a:t>
            </a:r>
            <a:endParaRPr lang="en-US" sz="2000" dirty="0" smtClean="0"/>
          </a:p>
          <a:p>
            <a:endParaRPr lang="en-US" sz="1400" dirty="0" smtClean="0"/>
          </a:p>
          <a:p>
            <a:endParaRPr lang="en-US" sz="1400" dirty="0" smtClean="0"/>
          </a:p>
        </p:txBody>
      </p:sp>
      <p:sp>
        <p:nvSpPr>
          <p:cNvPr id="12" name="TextBox 11"/>
          <p:cNvSpPr txBox="1"/>
          <p:nvPr/>
        </p:nvSpPr>
        <p:spPr>
          <a:xfrm>
            <a:off x="257926" y="1451749"/>
            <a:ext cx="11509433"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It </a:t>
            </a:r>
          </a:p>
          <a:p>
            <a:r>
              <a:rPr lang="en-US" sz="1900" dirty="0" smtClean="0"/>
              <a:t>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257926" y="5636112"/>
            <a:ext cx="11471187" cy="584775"/>
          </a:xfrm>
          <a:prstGeom prst="rect">
            <a:avLst/>
          </a:prstGeom>
          <a:noFill/>
        </p:spPr>
        <p:txBody>
          <a:bodyPr wrap="square" rtlCol="0">
            <a:spAutoFit/>
          </a:bodyPr>
          <a:lstStyle/>
          <a:p>
            <a:r>
              <a:rPr lang="en-US" sz="1600" dirty="0" smtClean="0"/>
              <a:t>Pictured above is a pie chart showing a success count for all launch sites. When hovering over a section of the chart, the number of successful </a:t>
            </a:r>
            <a:r>
              <a:rPr lang="en-US" sz="1600" dirty="0" smtClean="0"/>
              <a:t>launches </a:t>
            </a:r>
            <a:r>
              <a:rPr lang="en-US" sz="1600" dirty="0" smtClean="0"/>
              <a:t>becomes visible.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9119"/>
          <a:stretch/>
        </p:blipFill>
        <p:spPr>
          <a:xfrm>
            <a:off x="3015301" y="2457407"/>
            <a:ext cx="6161398" cy="3112041"/>
          </a:xfrm>
          <a:prstGeom prst="rect">
            <a:avLst/>
          </a:prstGeom>
        </p:spPr>
      </p:pic>
    </p:spTree>
    <p:extLst>
      <p:ext uri="{BB962C8B-B14F-4D97-AF65-F5344CB8AC3E}">
        <p14:creationId xmlns:p14="http://schemas.microsoft.com/office/powerpoint/2010/main" val="1283853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3">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6" y="1451749"/>
            <a:ext cx="11797140"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The </a:t>
            </a:r>
          </a:p>
          <a:p>
            <a:r>
              <a:rPr lang="en-US" sz="1900" dirty="0" smtClean="0"/>
              <a:t>dashboard 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257926" y="5584359"/>
            <a:ext cx="11797140" cy="877163"/>
          </a:xfrm>
          <a:prstGeom prst="rect">
            <a:avLst/>
          </a:prstGeom>
          <a:noFill/>
        </p:spPr>
        <p:txBody>
          <a:bodyPr wrap="square" rtlCol="0">
            <a:spAutoFit/>
          </a:bodyPr>
          <a:lstStyle/>
          <a:p>
            <a:r>
              <a:rPr lang="en-US" sz="1700" dirty="0" smtClean="0"/>
              <a:t>The user can also select a specific launch site from the drop-down menu at the top of the page. The proportion of successful launches for that </a:t>
            </a:r>
            <a:r>
              <a:rPr lang="en-US" sz="1700" dirty="0" smtClean="0"/>
              <a:t>location will </a:t>
            </a:r>
            <a:r>
              <a:rPr lang="en-US" sz="1700" dirty="0" smtClean="0"/>
              <a:t>be reflected in the pie chart. It is observed that the launch site KSC LC-39A had the most successful launches, accounting for 41.7% of all successes. As much as 76.9% of all launches made at this location went well. </a:t>
            </a:r>
            <a:endParaRPr lang="en-US" sz="1700"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b="5654"/>
          <a:stretch/>
        </p:blipFill>
        <p:spPr>
          <a:xfrm>
            <a:off x="3061855" y="2507889"/>
            <a:ext cx="5892019" cy="2883745"/>
          </a:xfrm>
          <a:prstGeom prst="rect">
            <a:avLst/>
          </a:prstGeom>
        </p:spPr>
      </p:pic>
    </p:spTree>
    <p:extLst>
      <p:ext uri="{BB962C8B-B14F-4D97-AF65-F5344CB8AC3E}">
        <p14:creationId xmlns:p14="http://schemas.microsoft.com/office/powerpoint/2010/main" val="1760131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6" y="1441633"/>
            <a:ext cx="11940000" cy="923330"/>
          </a:xfrm>
          <a:prstGeom prst="rect">
            <a:avLst/>
          </a:prstGeom>
          <a:noFill/>
        </p:spPr>
        <p:txBody>
          <a:bodyPr wrap="none" rtlCol="0">
            <a:spAutoFit/>
          </a:bodyPr>
          <a:lstStyle/>
          <a:p>
            <a:r>
              <a:rPr lang="en-US" dirty="0" smtClean="0"/>
              <a:t>This dashboard additionally contains an interactive visual of class (1 or 0) vs payload mass. Besides conveying launch </a:t>
            </a:r>
          </a:p>
          <a:p>
            <a:r>
              <a:rPr lang="en-US" dirty="0" smtClean="0"/>
              <a:t>outcome, the chart also shows what booster version was used via color scheme. The payload mass range could be adjusted</a:t>
            </a:r>
          </a:p>
          <a:p>
            <a:r>
              <a:rPr lang="en-US" dirty="0" smtClean="0"/>
              <a:t>by the user using a slider above the chart.  The figure on the right demonstrates this with a payload range of 1000 to 5000 Kg.</a:t>
            </a:r>
          </a:p>
        </p:txBody>
      </p:sp>
      <p:sp>
        <p:nvSpPr>
          <p:cNvPr id="10" name="TextBox 9"/>
          <p:cNvSpPr txBox="1"/>
          <p:nvPr/>
        </p:nvSpPr>
        <p:spPr>
          <a:xfrm>
            <a:off x="257926" y="5850306"/>
            <a:ext cx="11822249" cy="830997"/>
          </a:xfrm>
          <a:prstGeom prst="rect">
            <a:avLst/>
          </a:prstGeom>
          <a:noFill/>
        </p:spPr>
        <p:txBody>
          <a:bodyPr wrap="square" rtlCol="0">
            <a:spAutoFit/>
          </a:bodyPr>
          <a:lstStyle/>
          <a:p>
            <a:r>
              <a:rPr lang="en-US" sz="1600" dirty="0" smtClean="0"/>
              <a:t>The </a:t>
            </a:r>
            <a:r>
              <a:rPr lang="en-US" sz="1600" dirty="0" smtClean="0"/>
              <a:t>scatter plot </a:t>
            </a:r>
            <a:r>
              <a:rPr lang="en-US" sz="1600" dirty="0" smtClean="0"/>
              <a:t>is pictured above, with the lighter payloads shown on the </a:t>
            </a:r>
            <a:r>
              <a:rPr lang="en-US" sz="1600" dirty="0" smtClean="0"/>
              <a:t>bottom</a:t>
            </a:r>
            <a:r>
              <a:rPr lang="en-US" sz="1600" dirty="0" smtClean="0"/>
              <a:t> </a:t>
            </a:r>
            <a:r>
              <a:rPr lang="en-US" sz="1600" dirty="0" smtClean="0"/>
              <a:t>(0 to 5,000 kg), and the heavier payloads shown on the </a:t>
            </a:r>
            <a:r>
              <a:rPr lang="en-US" sz="1600" dirty="0" smtClean="0"/>
              <a:t>top</a:t>
            </a:r>
            <a:r>
              <a:rPr lang="en-US" sz="1600" dirty="0" smtClean="0"/>
              <a:t> </a:t>
            </a:r>
            <a:r>
              <a:rPr lang="en-US" sz="1600" dirty="0" smtClean="0"/>
              <a:t>(5,000 kg </a:t>
            </a:r>
            <a:r>
              <a:rPr lang="en-US" sz="1600" dirty="0" smtClean="0"/>
              <a:t>to 10,000 </a:t>
            </a:r>
            <a:r>
              <a:rPr lang="en-US" sz="1600" dirty="0" smtClean="0"/>
              <a:t>kg).</a:t>
            </a:r>
            <a:r>
              <a:rPr lang="en-US" sz="1600" dirty="0"/>
              <a:t> </a:t>
            </a:r>
            <a:r>
              <a:rPr lang="en-US" sz="1600" dirty="0" smtClean="0"/>
              <a:t>One insight that could be gathered from this visual is that booster version FT and B5 had the least failures, although B5 was used only </a:t>
            </a:r>
            <a:r>
              <a:rPr lang="en-US" sz="1600" dirty="0" smtClean="0"/>
              <a:t>once. Additionally</a:t>
            </a:r>
            <a:r>
              <a:rPr lang="en-US" sz="1600" dirty="0" smtClean="0"/>
              <a:t>, there are much less launches with heavier payloads.    </a:t>
            </a:r>
            <a:endParaRPr lang="en-US" sz="16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754" b="5923"/>
          <a:stretch/>
        </p:blipFill>
        <p:spPr>
          <a:xfrm>
            <a:off x="2317094" y="2393449"/>
            <a:ext cx="7505779" cy="16332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094" y="4026677"/>
            <a:ext cx="7505779" cy="1731389"/>
          </a:xfrm>
          <a:prstGeom prst="rect">
            <a:avLst/>
          </a:prstGeom>
        </p:spPr>
      </p:pic>
    </p:spTree>
    <p:extLst>
      <p:ext uri="{BB962C8B-B14F-4D97-AF65-F5344CB8AC3E}">
        <p14:creationId xmlns:p14="http://schemas.microsoft.com/office/powerpoint/2010/main" val="1301937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106"/>
            <a:ext cx="10515600" cy="1325563"/>
          </a:xfrm>
          <a:blipFill dpi="0" rotWithShape="1">
            <a:blip r:embed="rId2">
              <a:alphaModFix amt="0"/>
            </a:blip>
            <a:srcRect/>
            <a:stretch>
              <a:fillRect/>
            </a:stretch>
          </a:blipFill>
        </p:spPr>
        <p:txBody>
          <a:bodyPr>
            <a:normAutofit/>
          </a:bodyPr>
          <a:lstStyle/>
          <a:p>
            <a:pPr algn="ctr"/>
            <a:r>
              <a:rPr lang="en-US" sz="4200" dirty="0" smtClean="0"/>
              <a:t>Predictive Analysis (Classification)</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263" y="1491128"/>
            <a:ext cx="11560472" cy="923330"/>
          </a:xfrm>
          <a:prstGeom prst="rect">
            <a:avLst/>
          </a:prstGeom>
          <a:noFill/>
        </p:spPr>
        <p:txBody>
          <a:bodyPr wrap="none" rtlCol="0">
            <a:spAutoFit/>
          </a:bodyPr>
          <a:lstStyle/>
          <a:p>
            <a:r>
              <a:rPr lang="en-US" dirty="0" smtClean="0"/>
              <a:t>Enough background into this dataset was gathered to finally build a machine leaning classification algorithm to predict </a:t>
            </a:r>
          </a:p>
          <a:p>
            <a:r>
              <a:rPr lang="en-US" dirty="0" smtClean="0"/>
              <a:t>launch success.</a:t>
            </a:r>
            <a:r>
              <a:rPr lang="en-US" dirty="0"/>
              <a:t> </a:t>
            </a:r>
            <a:r>
              <a:rPr lang="en-US" dirty="0" smtClean="0"/>
              <a:t>There are several options for which model could be used to accomplish this. The ones explored in this </a:t>
            </a:r>
          </a:p>
          <a:p>
            <a:r>
              <a:rPr lang="en-US" dirty="0" smtClean="0"/>
              <a:t>project are Support Vector Machines (SVM), Decision Trees, Logistic Regression, and K-Nearest neighbors (KNN).</a:t>
            </a:r>
          </a:p>
        </p:txBody>
      </p:sp>
      <p:sp>
        <p:nvSpPr>
          <p:cNvPr id="8" name="TextBox 7"/>
          <p:cNvSpPr txBox="1"/>
          <p:nvPr/>
        </p:nvSpPr>
        <p:spPr>
          <a:xfrm>
            <a:off x="243262" y="2540811"/>
            <a:ext cx="6145964" cy="3580467"/>
          </a:xfrm>
          <a:prstGeom prst="rect">
            <a:avLst/>
          </a:prstGeom>
          <a:noFill/>
        </p:spPr>
        <p:txBody>
          <a:bodyPr wrap="square" rtlCol="0">
            <a:spAutoFit/>
          </a:bodyPr>
          <a:lstStyle/>
          <a:p>
            <a:r>
              <a:rPr lang="en-US" b="1" dirty="0" smtClean="0"/>
              <a:t>Methodology:</a:t>
            </a:r>
          </a:p>
          <a:p>
            <a:endParaRPr lang="en-US" sz="1700" b="1" dirty="0" smtClean="0"/>
          </a:p>
          <a:p>
            <a:pPr marL="342900" indent="-342900" algn="just">
              <a:lnSpc>
                <a:spcPts val="2300"/>
              </a:lnSpc>
              <a:buAutoNum type="arabicPeriod"/>
            </a:pPr>
            <a:r>
              <a:rPr lang="en-US" sz="1700" dirty="0" smtClean="0"/>
              <a:t>Load Data</a:t>
            </a:r>
          </a:p>
          <a:p>
            <a:pPr marL="342900" indent="-342900" algn="just">
              <a:lnSpc>
                <a:spcPts val="2300"/>
              </a:lnSpc>
              <a:buAutoNum type="arabicPeriod"/>
            </a:pPr>
            <a:r>
              <a:rPr lang="en-US" sz="1700" dirty="0" smtClean="0"/>
              <a:t>Transform Data</a:t>
            </a:r>
          </a:p>
          <a:p>
            <a:pPr marL="342900" indent="-342900" algn="just">
              <a:lnSpc>
                <a:spcPts val="2300"/>
              </a:lnSpc>
              <a:buAutoNum type="arabicPeriod"/>
            </a:pPr>
            <a:r>
              <a:rPr lang="en-US" sz="1700" dirty="0" smtClean="0"/>
              <a:t>Split dataset into train and test sets</a:t>
            </a:r>
          </a:p>
          <a:p>
            <a:pPr marL="342900" indent="-342900">
              <a:lnSpc>
                <a:spcPts val="2300"/>
              </a:lnSpc>
              <a:buAutoNum type="arabicPeriod"/>
            </a:pPr>
            <a:r>
              <a:rPr lang="en-US" sz="1700" dirty="0" smtClean="0"/>
              <a:t>Use GridSearchCV to find the best-performing </a:t>
            </a:r>
            <a:r>
              <a:rPr lang="en-US" sz="1700" dirty="0" smtClean="0"/>
              <a:t>parameter values </a:t>
            </a:r>
            <a:r>
              <a:rPr lang="en-US" sz="1700" dirty="0" smtClean="0"/>
              <a:t>for a given model</a:t>
            </a:r>
          </a:p>
          <a:p>
            <a:pPr marL="342900" indent="-342900" algn="just">
              <a:lnSpc>
                <a:spcPts val="2300"/>
              </a:lnSpc>
              <a:buAutoNum type="arabicPeriod"/>
            </a:pPr>
            <a:r>
              <a:rPr lang="en-US" sz="1700" dirty="0" smtClean="0"/>
              <a:t>Fit the model with these parameters</a:t>
            </a:r>
          </a:p>
          <a:p>
            <a:pPr marL="342900" indent="-342900" algn="just">
              <a:lnSpc>
                <a:spcPts val="2300"/>
              </a:lnSpc>
              <a:buFontTx/>
              <a:buAutoNum type="arabicPeriod"/>
            </a:pPr>
            <a:r>
              <a:rPr lang="en-US" sz="1700" dirty="0" smtClean="0"/>
              <a:t>Obtain model performance metrics</a:t>
            </a:r>
          </a:p>
          <a:p>
            <a:pPr marL="342900" indent="-342900" algn="just">
              <a:lnSpc>
                <a:spcPts val="2300"/>
              </a:lnSpc>
              <a:buAutoNum type="arabicPeriod"/>
            </a:pPr>
            <a:r>
              <a:rPr lang="en-US" sz="1700" dirty="0" smtClean="0"/>
              <a:t>Repeat steps 4  through 6 for every algorithm</a:t>
            </a:r>
          </a:p>
          <a:p>
            <a:pPr marL="342900" indent="-342900" algn="just">
              <a:lnSpc>
                <a:spcPts val="2300"/>
              </a:lnSpc>
              <a:buAutoNum type="arabicPeriod"/>
            </a:pPr>
            <a:r>
              <a:rPr lang="en-US" sz="1700" dirty="0" smtClean="0"/>
              <a:t>Find the model that performs best based on their performance as determined in step 6 </a:t>
            </a:r>
          </a:p>
        </p:txBody>
      </p:sp>
      <p:sp>
        <p:nvSpPr>
          <p:cNvPr id="11" name="Rectangle 10"/>
          <p:cNvSpPr/>
          <p:nvPr/>
        </p:nvSpPr>
        <p:spPr>
          <a:xfrm>
            <a:off x="4482585" y="6282385"/>
            <a:ext cx="3226829" cy="830997"/>
          </a:xfrm>
          <a:prstGeom prst="rect">
            <a:avLst/>
          </a:prstGeom>
        </p:spPr>
        <p:txBody>
          <a:bodyPr wrap="square">
            <a:spAutoFit/>
          </a:bodyPr>
          <a:lstStyle/>
          <a:p>
            <a:r>
              <a:rPr lang="en-US" sz="2000" dirty="0" smtClean="0">
                <a:hlinkClick r:id="rId3" invalidUrl="https://github.com/AlexBandurin/IBM_Applied_Data_Science_Capstone/blob/master/IBM_ Machine_Learning_Prediction.ipynb"/>
              </a:rPr>
              <a:t>Link to Notebook on </a:t>
            </a:r>
            <a:r>
              <a:rPr lang="en-US" sz="2000" dirty="0" smtClean="0">
                <a:hlinkClick r:id="rId4" invalidUrl="https://github.com/AlexBandurin/IBM_Applied_Data_Science_Capstone/blob/master/IBM_ Machine_Learning_Prediction.ipynb"/>
              </a:rPr>
              <a:t>Github</a:t>
            </a:r>
            <a:r>
              <a:rPr lang="en-US" sz="2000" dirty="0" smtClean="0"/>
              <a:t> </a:t>
            </a:r>
            <a:endParaRPr lang="en-US" sz="2000" dirty="0" smtClean="0"/>
          </a:p>
          <a:p>
            <a:endParaRPr lang="en-US" sz="1400" dirty="0" smtClean="0"/>
          </a:p>
          <a:p>
            <a:endParaRPr lang="en-US" sz="1400" dirty="0" smtClean="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005" t="1868" r="2359" b="8537"/>
          <a:stretch/>
        </p:blipFill>
        <p:spPr>
          <a:xfrm>
            <a:off x="9796147" y="2684989"/>
            <a:ext cx="2268029" cy="196787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9226" y="2732563"/>
            <a:ext cx="3203861" cy="154392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846" y="4355318"/>
            <a:ext cx="3149532" cy="174655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6147" y="4735618"/>
            <a:ext cx="2268029" cy="2023507"/>
          </a:xfrm>
          <a:prstGeom prst="rect">
            <a:avLst/>
          </a:prstGeom>
        </p:spPr>
      </p:pic>
    </p:spTree>
    <p:extLst>
      <p:ext uri="{BB962C8B-B14F-4D97-AF65-F5344CB8AC3E}">
        <p14:creationId xmlns:p14="http://schemas.microsoft.com/office/powerpoint/2010/main" val="129169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13"/>
            <a:ext cx="10515600" cy="1325563"/>
          </a:xfrm>
          <a:blipFill dpi="0" rotWithShape="1">
            <a:blip r:embed="rId2">
              <a:alphaModFix amt="0"/>
            </a:blip>
            <a:srcRect/>
            <a:stretch>
              <a:fillRect/>
            </a:stretch>
          </a:blipFill>
        </p:spPr>
        <p:txBody>
          <a:bodyPr>
            <a:normAutofit/>
          </a:bodyPr>
          <a:lstStyle/>
          <a:p>
            <a:pPr algn="ctr"/>
            <a:r>
              <a:rPr lang="en-US" sz="4200" dirty="0"/>
              <a:t>Introduction</a:t>
            </a:r>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dirty="0" smtClean="0"/>
              <a:t>Problems to solve:</a:t>
            </a:r>
          </a:p>
          <a:p>
            <a:pPr marL="0" indent="0">
              <a:buNone/>
            </a:pPr>
            <a:endParaRPr lang="en-US" sz="2400" dirty="0"/>
          </a:p>
          <a:p>
            <a:r>
              <a:rPr lang="en-US" sz="2200" b="1" dirty="0"/>
              <a:t>How do I</a:t>
            </a:r>
            <a:r>
              <a:rPr lang="en-US" sz="2200" b="1" dirty="0" smtClean="0"/>
              <a:t> </a:t>
            </a:r>
            <a:r>
              <a:rPr lang="en-US" sz="2200" b="1" dirty="0"/>
              <a:t>determine what features are most important in predicting launch success</a:t>
            </a:r>
            <a:r>
              <a:rPr lang="en-US" sz="2200" b="1" dirty="0" smtClean="0"/>
              <a:t>?</a:t>
            </a:r>
          </a:p>
          <a:p>
            <a:endParaRPr lang="en-US" sz="2200" b="1" dirty="0" smtClean="0"/>
          </a:p>
          <a:p>
            <a:endParaRPr lang="en-US" sz="2200" b="1" dirty="0"/>
          </a:p>
          <a:p>
            <a:endParaRPr lang="en-US" sz="2200" b="1" dirty="0"/>
          </a:p>
          <a:p>
            <a:r>
              <a:rPr lang="en-US" sz="2200" b="1" dirty="0" smtClean="0"/>
              <a:t>What are steps SpaceX should take to maximize their chances of a successful rocket landing? </a:t>
            </a:r>
            <a:endParaRPr lang="en-US" sz="2200" b="1" dirty="0"/>
          </a:p>
        </p:txBody>
      </p:sp>
      <p:cxnSp>
        <p:nvCxnSpPr>
          <p:cNvPr id="5" name="Straight Connector 4"/>
          <p:cNvCxnSpPr/>
          <p:nvPr/>
        </p:nvCxnSpPr>
        <p:spPr>
          <a:xfrm>
            <a:off x="838200" y="1184874"/>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0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a:blipFill dpi="0" rotWithShape="1">
            <a:blip r:embed="rId2">
              <a:alphaModFix amt="0"/>
            </a:blip>
            <a:srcRect/>
            <a:stretch>
              <a:fillRect/>
            </a:stretch>
          </a:blipFill>
        </p:spPr>
        <p:txBody>
          <a:bodyPr>
            <a:normAutofit/>
          </a:bodyPr>
          <a:lstStyle/>
          <a:p>
            <a:pPr algn="ctr"/>
            <a:r>
              <a:rPr lang="en-US" sz="4200" dirty="0"/>
              <a:t>Predictive Analysis (Classification)</a:t>
            </a:r>
          </a:p>
        </p:txBody>
      </p:sp>
      <p:cxnSp>
        <p:nvCxnSpPr>
          <p:cNvPr id="5" name="Straight Connector 4"/>
          <p:cNvCxnSpPr/>
          <p:nvPr/>
        </p:nvCxnSpPr>
        <p:spPr>
          <a:xfrm>
            <a:off x="804646" y="113372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5174" y="1508422"/>
            <a:ext cx="11574439" cy="877163"/>
          </a:xfrm>
          <a:prstGeom prst="rect">
            <a:avLst/>
          </a:prstGeom>
          <a:noFill/>
        </p:spPr>
        <p:txBody>
          <a:bodyPr wrap="square" rtlCol="0">
            <a:spAutoFit/>
          </a:bodyPr>
          <a:lstStyle/>
          <a:p>
            <a:r>
              <a:rPr lang="en-US" sz="1700" dirty="0" smtClean="0"/>
              <a:t>To ensure that the best classification prediction in carried out, I compared the accuracy of the 4 aforementioned algorithms to see which one performs the best, and what hyper parameters of the model will yield the best outcome. </a:t>
            </a:r>
            <a:r>
              <a:rPr lang="en-US" sz="1700" dirty="0"/>
              <a:t>Below is a visual of the model classification accuracies. </a:t>
            </a:r>
          </a:p>
        </p:txBody>
      </p:sp>
      <p:sp>
        <p:nvSpPr>
          <p:cNvPr id="11" name="TextBox 10"/>
          <p:cNvSpPr txBox="1"/>
          <p:nvPr/>
        </p:nvSpPr>
        <p:spPr>
          <a:xfrm>
            <a:off x="462884" y="6101376"/>
            <a:ext cx="11574439" cy="646331"/>
          </a:xfrm>
          <a:prstGeom prst="rect">
            <a:avLst/>
          </a:prstGeom>
          <a:noFill/>
        </p:spPr>
        <p:txBody>
          <a:bodyPr wrap="square" rtlCol="0">
            <a:spAutoFit/>
          </a:bodyPr>
          <a:lstStyle/>
          <a:p>
            <a:r>
              <a:rPr lang="en-US" dirty="0" smtClean="0">
                <a:solidFill>
                  <a:schemeClr val="accent4">
                    <a:lumMod val="75000"/>
                  </a:schemeClr>
                </a:solidFill>
              </a:rPr>
              <a:t>The Decision Tree algorithm performs best, with an accuracy of 95%, while the other models came in second, with accuracy scores around 85%.  </a:t>
            </a:r>
            <a:endParaRPr lang="en-US" dirty="0">
              <a:solidFill>
                <a:schemeClr val="accent4">
                  <a:lumMod val="7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255" y="2385585"/>
            <a:ext cx="5369489" cy="3715791"/>
          </a:xfrm>
          <a:prstGeom prst="rect">
            <a:avLst/>
          </a:prstGeom>
        </p:spPr>
      </p:pic>
    </p:spTree>
    <p:extLst>
      <p:ext uri="{BB962C8B-B14F-4D97-AF65-F5344CB8AC3E}">
        <p14:creationId xmlns:p14="http://schemas.microsoft.com/office/powerpoint/2010/main" val="1566797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312081"/>
            <a:ext cx="10515600" cy="1325563"/>
          </a:xfrm>
          <a:blipFill dpi="0" rotWithShape="1">
            <a:blip r:embed="rId2">
              <a:alphaModFix amt="0"/>
            </a:blip>
            <a:srcRect/>
            <a:stretch>
              <a:fillRect/>
            </a:stretch>
          </a:blipFill>
        </p:spPr>
        <p:txBody>
          <a:bodyPr>
            <a:normAutofit/>
          </a:bodyPr>
          <a:lstStyle/>
          <a:p>
            <a:pPr algn="ctr"/>
            <a:r>
              <a:rPr lang="en-US" sz="4200" dirty="0"/>
              <a:t>Predictive Analysis (Classification)</a:t>
            </a:r>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885" y="1406812"/>
            <a:ext cx="2331600" cy="461665"/>
          </a:xfrm>
          <a:prstGeom prst="rect">
            <a:avLst/>
          </a:prstGeom>
          <a:noFill/>
        </p:spPr>
        <p:txBody>
          <a:bodyPr wrap="none" rtlCol="0">
            <a:spAutoFit/>
          </a:bodyPr>
          <a:lstStyle/>
          <a:p>
            <a:r>
              <a:rPr lang="en-US" sz="2400" dirty="0" smtClean="0"/>
              <a:t>Confusion Matrix</a:t>
            </a:r>
          </a:p>
        </p:txBody>
      </p:sp>
      <p:sp>
        <p:nvSpPr>
          <p:cNvPr id="3" name="TextBox 2"/>
          <p:cNvSpPr txBox="1"/>
          <p:nvPr/>
        </p:nvSpPr>
        <p:spPr>
          <a:xfrm>
            <a:off x="462885" y="1910514"/>
            <a:ext cx="11574439" cy="877163"/>
          </a:xfrm>
          <a:prstGeom prst="rect">
            <a:avLst/>
          </a:prstGeom>
          <a:noFill/>
        </p:spPr>
        <p:txBody>
          <a:bodyPr wrap="square" rtlCol="0">
            <a:spAutoFit/>
          </a:bodyPr>
          <a:lstStyle/>
          <a:p>
            <a:r>
              <a:rPr lang="en-US" sz="1700" dirty="0" smtClean="0"/>
              <a:t>Another metric that is useful in gauging  the performance of a classification algorithm is the confusion matrix.  This table shows how many labels were made correctly, and how many were misclassified, and how. </a:t>
            </a:r>
            <a:r>
              <a:rPr lang="en-US" sz="1700" dirty="0" smtClean="0"/>
              <a:t>In </a:t>
            </a:r>
            <a:r>
              <a:rPr lang="en-US" sz="1700" dirty="0" smtClean="0"/>
              <a:t>other words, it visualizes the True </a:t>
            </a:r>
            <a:r>
              <a:rPr lang="en-US" sz="1700" dirty="0" smtClean="0"/>
              <a:t>positives</a:t>
            </a:r>
            <a:r>
              <a:rPr lang="en-US" sz="1700" dirty="0" smtClean="0"/>
              <a:t>, False </a:t>
            </a:r>
            <a:r>
              <a:rPr lang="en-US" sz="1700" dirty="0" smtClean="0"/>
              <a:t>positives</a:t>
            </a:r>
            <a:r>
              <a:rPr lang="en-US" sz="1700" dirty="0" smtClean="0"/>
              <a:t>, True </a:t>
            </a:r>
            <a:r>
              <a:rPr lang="en-US" sz="1700" dirty="0" smtClean="0"/>
              <a:t>negatives</a:t>
            </a:r>
            <a:r>
              <a:rPr lang="en-US" sz="1700" dirty="0" smtClean="0"/>
              <a:t>, and False </a:t>
            </a:r>
            <a:r>
              <a:rPr lang="en-US" sz="1700" dirty="0" smtClean="0"/>
              <a:t>negatives</a:t>
            </a:r>
            <a:r>
              <a:rPr lang="en-US" sz="1700" dirty="0" smtClean="0"/>
              <a:t>. Below, on the right, is a confusion matrix for the decision tree algorithm.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977" y="3077970"/>
            <a:ext cx="4738324" cy="362780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77970"/>
            <a:ext cx="4539542" cy="3627808"/>
          </a:xfrm>
          <a:prstGeom prst="rect">
            <a:avLst/>
          </a:prstGeom>
        </p:spPr>
      </p:pic>
    </p:spTree>
    <p:extLst>
      <p:ext uri="{BB962C8B-B14F-4D97-AF65-F5344CB8AC3E}">
        <p14:creationId xmlns:p14="http://schemas.microsoft.com/office/powerpoint/2010/main" val="134600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326164"/>
            <a:ext cx="10515600" cy="1325563"/>
          </a:xfrm>
          <a:blipFill dpi="0" rotWithShape="1">
            <a:blip r:embed="rId2">
              <a:alphaModFix amt="0"/>
            </a:blip>
            <a:srcRect/>
            <a:stretch>
              <a:fillRect/>
            </a:stretch>
          </a:blipFill>
        </p:spPr>
        <p:txBody>
          <a:bodyPr>
            <a:normAutofit/>
          </a:bodyPr>
          <a:lstStyle/>
          <a:p>
            <a:pPr algn="ctr"/>
            <a:r>
              <a:rPr lang="en-US" sz="4200" dirty="0" smtClean="0"/>
              <a:t>Takeaways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6437" y="1734626"/>
            <a:ext cx="11574439" cy="3801041"/>
          </a:xfrm>
          <a:prstGeom prst="rect">
            <a:avLst/>
          </a:prstGeom>
          <a:noFill/>
        </p:spPr>
        <p:txBody>
          <a:bodyPr wrap="square" rtlCol="0">
            <a:spAutoFit/>
          </a:bodyPr>
          <a:lstStyle/>
          <a:p>
            <a:pPr marL="285750" indent="-285750">
              <a:buFont typeface="Arial" charset="0"/>
              <a:buChar char="•"/>
            </a:pPr>
            <a:r>
              <a:rPr lang="en-US" sz="2200" b="1" dirty="0" smtClean="0"/>
              <a:t>The Decision Tree algorithm performs best for landing success classification</a:t>
            </a:r>
          </a:p>
          <a:p>
            <a:pPr marL="285750" indent="-285750">
              <a:lnSpc>
                <a:spcPct val="200000"/>
              </a:lnSpc>
              <a:buFont typeface="Arial" charset="0"/>
              <a:buChar char="•"/>
            </a:pPr>
            <a:r>
              <a:rPr lang="en-US" sz="2200" b="1" dirty="0" smtClean="0"/>
              <a:t>Launch successes are showing a positive trend with time</a:t>
            </a:r>
          </a:p>
          <a:p>
            <a:pPr marL="285750" indent="-285750">
              <a:lnSpc>
                <a:spcPct val="200000"/>
              </a:lnSpc>
              <a:buFont typeface="Arial" charset="0"/>
              <a:buChar char="•"/>
            </a:pPr>
            <a:r>
              <a:rPr lang="en-US" sz="2200" b="1" dirty="0"/>
              <a:t>L</a:t>
            </a:r>
            <a:r>
              <a:rPr lang="en-US" sz="2200" b="1" dirty="0" smtClean="0"/>
              <a:t>aunch </a:t>
            </a:r>
            <a:r>
              <a:rPr lang="en-US" sz="2200" b="1" dirty="0"/>
              <a:t>site KSC LC-39A had the most successful </a:t>
            </a:r>
            <a:r>
              <a:rPr lang="en-US" sz="2200" b="1" dirty="0" smtClean="0"/>
              <a:t>launches</a:t>
            </a:r>
          </a:p>
          <a:p>
            <a:pPr marL="285750" indent="-285750">
              <a:lnSpc>
                <a:spcPct val="200000"/>
              </a:lnSpc>
              <a:buFont typeface="Arial" charset="0"/>
              <a:buChar char="•"/>
            </a:pPr>
            <a:r>
              <a:rPr lang="en-US" sz="2200" b="1" dirty="0" smtClean="0"/>
              <a:t>The Earth </a:t>
            </a:r>
            <a:r>
              <a:rPr lang="en-US" sz="2200" b="1" dirty="0" smtClean="0"/>
              <a:t>orbits with the highest success are ES-L1, GEO, HEO, and </a:t>
            </a:r>
            <a:r>
              <a:rPr lang="en-US" sz="2200" b="1" dirty="0" smtClean="0"/>
              <a:t>SSO</a:t>
            </a:r>
            <a:endParaRPr lang="en-US" sz="2200" b="1" dirty="0"/>
          </a:p>
          <a:p>
            <a:pPr marL="285750" indent="-285750">
              <a:lnSpc>
                <a:spcPct val="200000"/>
              </a:lnSpc>
              <a:buFont typeface="Arial" charset="0"/>
              <a:buChar char="•"/>
            </a:pPr>
            <a:endParaRPr lang="en-US" sz="2000" dirty="0" smtClean="0"/>
          </a:p>
          <a:p>
            <a:pPr marL="285750" indent="-285750">
              <a:lnSpc>
                <a:spcPct val="200000"/>
              </a:lnSpc>
              <a:buFont typeface="Arial" charset="0"/>
              <a:buChar char="•"/>
            </a:pPr>
            <a:endParaRPr lang="en-US" sz="2000" dirty="0" smtClean="0"/>
          </a:p>
        </p:txBody>
      </p:sp>
    </p:spTree>
    <p:extLst>
      <p:ext uri="{BB962C8B-B14F-4D97-AF65-F5344CB8AC3E}">
        <p14:creationId xmlns:p14="http://schemas.microsoft.com/office/powerpoint/2010/main" val="1123106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9399" y="2425522"/>
            <a:ext cx="10515600" cy="1325563"/>
          </a:xfrm>
        </p:spPr>
        <p:txBody>
          <a:bodyPr>
            <a:normAutofit/>
          </a:bodyPr>
          <a:lstStyle/>
          <a:p>
            <a:pPr algn="ctr"/>
            <a:r>
              <a:rPr lang="en-US" sz="5500" dirty="0" smtClean="0"/>
              <a:t>Thank You!</a:t>
            </a:r>
            <a:endParaRPr lang="en-US" sz="5500" dirty="0"/>
          </a:p>
        </p:txBody>
      </p:sp>
    </p:spTree>
    <p:extLst>
      <p:ext uri="{BB962C8B-B14F-4D97-AF65-F5344CB8AC3E}">
        <p14:creationId xmlns:p14="http://schemas.microsoft.com/office/powerpoint/2010/main" val="73503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13"/>
            <a:ext cx="10515600" cy="1325563"/>
          </a:xfrm>
          <a:blipFill dpi="0" rotWithShape="1">
            <a:blip r:embed="rId2">
              <a:alphaModFix amt="0"/>
            </a:blip>
            <a:srcRect/>
            <a:stretch>
              <a:fillRect/>
            </a:stretch>
          </a:blipFill>
        </p:spPr>
        <p:txBody>
          <a:bodyPr>
            <a:normAutofit/>
          </a:bodyPr>
          <a:lstStyle/>
          <a:p>
            <a:pPr algn="ctr"/>
            <a:r>
              <a:rPr lang="en-US" sz="4200" dirty="0" smtClean="0"/>
              <a:t>Summary</a:t>
            </a:r>
            <a:endParaRPr lang="en-US" sz="4200" dirty="0"/>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sz="2600" dirty="0" smtClean="0"/>
              <a:t>Methodologies:</a:t>
            </a:r>
          </a:p>
          <a:p>
            <a:pPr marL="0" indent="0">
              <a:buNone/>
            </a:pPr>
            <a:endParaRPr lang="en-US" sz="1700" dirty="0" smtClean="0"/>
          </a:p>
          <a:p>
            <a:pPr>
              <a:lnSpc>
                <a:spcPct val="150000"/>
              </a:lnSpc>
            </a:pPr>
            <a:r>
              <a:rPr lang="en-US" sz="2200" dirty="0" smtClean="0"/>
              <a:t>Data Collection</a:t>
            </a:r>
          </a:p>
          <a:p>
            <a:pPr>
              <a:lnSpc>
                <a:spcPct val="150000"/>
              </a:lnSpc>
            </a:pPr>
            <a:r>
              <a:rPr lang="en-US" sz="2200" dirty="0" smtClean="0"/>
              <a:t>Data Wrangling</a:t>
            </a:r>
          </a:p>
          <a:p>
            <a:pPr>
              <a:lnSpc>
                <a:spcPct val="150000"/>
              </a:lnSpc>
            </a:pPr>
            <a:r>
              <a:rPr lang="en-US" sz="2200" dirty="0"/>
              <a:t>Exploratory Data </a:t>
            </a:r>
            <a:r>
              <a:rPr lang="en-US" sz="2200" dirty="0" smtClean="0"/>
              <a:t>Analysis (with SQL and visualizations)</a:t>
            </a:r>
          </a:p>
          <a:p>
            <a:pPr>
              <a:lnSpc>
                <a:spcPct val="150000"/>
              </a:lnSpc>
            </a:pPr>
            <a:r>
              <a:rPr lang="en-US" sz="2200" dirty="0" smtClean="0"/>
              <a:t>Building an Interactive dashboard</a:t>
            </a:r>
            <a:endParaRPr lang="en-US" sz="2200" dirty="0"/>
          </a:p>
          <a:p>
            <a:pPr>
              <a:lnSpc>
                <a:spcPct val="150000"/>
              </a:lnSpc>
            </a:pPr>
            <a:r>
              <a:rPr lang="en-US" sz="2200" dirty="0" smtClean="0"/>
              <a:t>Building a classification algorithm</a:t>
            </a:r>
          </a:p>
        </p:txBody>
      </p:sp>
      <p:cxnSp>
        <p:nvCxnSpPr>
          <p:cNvPr id="5" name="Straight Connector 4"/>
          <p:cNvCxnSpPr/>
          <p:nvPr/>
        </p:nvCxnSpPr>
        <p:spPr>
          <a:xfrm>
            <a:off x="838200" y="1184873"/>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15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91" y="153347"/>
            <a:ext cx="10515600" cy="1325563"/>
          </a:xfrm>
          <a:blipFill dpi="0" rotWithShape="1">
            <a:blip r:embed="rId2">
              <a:alphaModFix amt="0"/>
            </a:blip>
            <a:srcRect/>
            <a:stretch>
              <a:fillRect/>
            </a:stretch>
          </a:blipFill>
        </p:spPr>
        <p:txBody>
          <a:bodyPr>
            <a:normAutofit/>
          </a:bodyPr>
          <a:lstStyle/>
          <a:p>
            <a:pPr algn="ctr"/>
            <a:r>
              <a:rPr lang="en-US" sz="4200" dirty="0" smtClean="0"/>
              <a:t>Data Collection – API </a:t>
            </a:r>
            <a:endParaRPr lang="en-US" sz="4200" dirty="0"/>
          </a:p>
        </p:txBody>
      </p:sp>
      <p:sp>
        <p:nvSpPr>
          <p:cNvPr id="3" name="Content Placeholder 2"/>
          <p:cNvSpPr>
            <a:spLocks noGrp="1"/>
          </p:cNvSpPr>
          <p:nvPr>
            <p:ph idx="1"/>
          </p:nvPr>
        </p:nvSpPr>
        <p:spPr>
          <a:xfrm>
            <a:off x="313111" y="1208849"/>
            <a:ext cx="11490961" cy="5018872"/>
          </a:xfrm>
          <a:blipFill dpi="0" rotWithShape="1">
            <a:blip r:embed="rId2">
              <a:alphaModFix amt="0"/>
            </a:blip>
            <a:srcRect/>
            <a:stretch>
              <a:fillRect/>
            </a:stretch>
          </a:blipFill>
        </p:spPr>
        <p:txBody>
          <a:bodyPr>
            <a:normAutofit/>
          </a:bodyPr>
          <a:lstStyle/>
          <a:p>
            <a:pPr marL="0" indent="0">
              <a:buNone/>
            </a:pPr>
            <a:endParaRPr lang="en-US" sz="300" dirty="0" smtClean="0"/>
          </a:p>
          <a:p>
            <a:pPr marL="0" indent="0">
              <a:buNone/>
            </a:pPr>
            <a:r>
              <a:rPr lang="en-US" sz="2000" dirty="0" smtClean="0"/>
              <a:t>The data required for the classification algorithm was collected with two approaches. The first included the use of a SpaceX Rest API. Given a set of relevant API endpoints that contain the rocket details needed, the end </a:t>
            </a:r>
            <a:r>
              <a:rPr lang="en-US" sz="2000" dirty="0" smtClean="0"/>
              <a:t>goal </a:t>
            </a:r>
            <a:r>
              <a:rPr lang="en-US" sz="2000" dirty="0" smtClean="0"/>
              <a:t>was to obtain this data in a desired format. </a:t>
            </a:r>
            <a:endParaRPr lang="en-US" sz="2000" dirty="0" smtClean="0"/>
          </a:p>
          <a:p>
            <a:pPr marL="0" indent="0">
              <a:buNone/>
            </a:pPr>
            <a:endParaRPr lang="en-US" sz="1200" dirty="0" smtClean="0"/>
          </a:p>
          <a:p>
            <a:pPr marL="0" indent="0">
              <a:buNone/>
            </a:pPr>
            <a:r>
              <a:rPr lang="en-US" sz="2600" dirty="0"/>
              <a:t> </a:t>
            </a:r>
            <a:r>
              <a:rPr lang="en-US" sz="2600" dirty="0" smtClean="0"/>
              <a:t> </a:t>
            </a:r>
          </a:p>
          <a:p>
            <a:pPr marL="0" indent="0">
              <a:buNone/>
            </a:pPr>
            <a:r>
              <a:rPr lang="en-US" sz="2600" dirty="0" smtClean="0"/>
              <a:t>API </a:t>
            </a:r>
            <a:r>
              <a:rPr lang="en-US" sz="2600" dirty="0"/>
              <a:t>Process:</a:t>
            </a:r>
          </a:p>
          <a:p>
            <a:pPr marL="0" indent="0">
              <a:buNone/>
            </a:pPr>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lgn="ctr">
              <a:buNone/>
            </a:pPr>
            <a:r>
              <a:rPr lang="en-US" sz="2200" dirty="0" smtClean="0">
                <a:hlinkClick r:id="rId3" invalidUrl="https://github.com/AlexBandurin/IBM_Applied_Data_Science_Capstone/blob/master/Data Collection API.ipynb"/>
              </a:rPr>
              <a:t>Link </a:t>
            </a:r>
            <a:r>
              <a:rPr lang="en-US" sz="2200" dirty="0">
                <a:hlinkClick r:id="rId4" invalidUrl="https://github.com/AlexBandurin/IBM_Applied_Data_Science_Capstone/blob/master/Data Collection API.ipynb"/>
              </a:rPr>
              <a:t>to </a:t>
            </a:r>
            <a:r>
              <a:rPr lang="en-US" sz="2200" dirty="0" smtClean="0">
                <a:hlinkClick r:id="rId5" invalidUrl="https://github.com/AlexBandurin/IBM_Applied_Data_Science_Capstone/blob/master/Data Collection API.ipynb"/>
              </a:rPr>
              <a:t>Notebook on </a:t>
            </a:r>
            <a:r>
              <a:rPr lang="en-US" sz="2200" dirty="0" smtClean="0">
                <a:hlinkClick r:id="rId6" invalidUrl="https://github.com/AlexBandurin/IBM_Applied_Data_Science_Capstone/blob/master/Data Collection API.ipynb"/>
              </a:rPr>
              <a:t>Github </a:t>
            </a:r>
            <a:endParaRPr lang="en-US" sz="2200" dirty="0"/>
          </a:p>
          <a:p>
            <a:pPr marL="0" indent="0">
              <a:buNone/>
            </a:pPr>
            <a:endParaRPr lang="en-US" sz="2200" dirty="0" smtClean="0"/>
          </a:p>
        </p:txBody>
      </p:sp>
      <p:cxnSp>
        <p:nvCxnSpPr>
          <p:cNvPr id="5" name="Straight Connector 4"/>
          <p:cNvCxnSpPr/>
          <p:nvPr/>
        </p:nvCxnSpPr>
        <p:spPr>
          <a:xfrm>
            <a:off x="730807" y="117101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32350" y="3998447"/>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Send Request to an API endpoint using a GET request</a:t>
            </a:r>
            <a:endParaRPr lang="en-US" sz="1600" dirty="0"/>
          </a:p>
        </p:txBody>
      </p:sp>
      <p:sp>
        <p:nvSpPr>
          <p:cNvPr id="9" name="Rounded Rectangle 8"/>
          <p:cNvSpPr/>
          <p:nvPr/>
        </p:nvSpPr>
        <p:spPr>
          <a:xfrm>
            <a:off x="3483590" y="3998444"/>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Receive a response in the form of a JSON file</a:t>
            </a:r>
            <a:endParaRPr lang="en-US" dirty="0"/>
          </a:p>
        </p:txBody>
      </p:sp>
      <p:cxnSp>
        <p:nvCxnSpPr>
          <p:cNvPr id="11" name="Straight Arrow Connector 10"/>
          <p:cNvCxnSpPr/>
          <p:nvPr/>
        </p:nvCxnSpPr>
        <p:spPr>
          <a:xfrm>
            <a:off x="2930399" y="4478715"/>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176264"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 data into a pandas DataFrame</a:t>
            </a:r>
            <a:endParaRPr lang="en-US" dirty="0"/>
          </a:p>
        </p:txBody>
      </p:sp>
      <p:cxnSp>
        <p:nvCxnSpPr>
          <p:cNvPr id="14" name="Straight Arrow Connector 13"/>
          <p:cNvCxnSpPr/>
          <p:nvPr/>
        </p:nvCxnSpPr>
        <p:spPr>
          <a:xfrm flipV="1">
            <a:off x="5631455" y="4478712"/>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967119"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25" name="Straight Arrow Connector 24"/>
          <p:cNvCxnSpPr/>
          <p:nvPr/>
        </p:nvCxnSpPr>
        <p:spPr>
          <a:xfrm flipV="1">
            <a:off x="8411262" y="4478711"/>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32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13" y="91040"/>
            <a:ext cx="10849355" cy="1325563"/>
          </a:xfrm>
          <a:blipFill dpi="0" rotWithShape="1">
            <a:blip r:embed="rId2">
              <a:alphaModFix amt="0"/>
            </a:blip>
            <a:srcRect/>
            <a:stretch>
              <a:fillRect/>
            </a:stretch>
          </a:blipFill>
        </p:spPr>
        <p:txBody>
          <a:bodyPr>
            <a:normAutofit/>
          </a:bodyPr>
          <a:lstStyle/>
          <a:p>
            <a:pPr algn="ctr"/>
            <a:r>
              <a:rPr lang="en-US" sz="3800" dirty="0"/>
              <a:t>Data </a:t>
            </a:r>
            <a:r>
              <a:rPr lang="en-US" sz="3800" dirty="0" smtClean="0"/>
              <a:t>Collection – Web Scraping </a:t>
            </a:r>
            <a:endParaRPr lang="en-US" sz="3800" dirty="0"/>
          </a:p>
        </p:txBody>
      </p:sp>
      <p:sp>
        <p:nvSpPr>
          <p:cNvPr id="3" name="Content Placeholder 2"/>
          <p:cNvSpPr>
            <a:spLocks noGrp="1"/>
          </p:cNvSpPr>
          <p:nvPr>
            <p:ph idx="1"/>
          </p:nvPr>
        </p:nvSpPr>
        <p:spPr>
          <a:xfrm>
            <a:off x="331076" y="1072677"/>
            <a:ext cx="11339148" cy="5929745"/>
          </a:xfrm>
          <a:blipFill dpi="0" rotWithShape="1">
            <a:blip r:embed="rId2">
              <a:alphaModFix amt="0"/>
            </a:blip>
            <a:srcRect/>
            <a:stretch>
              <a:fillRect/>
            </a:stretch>
          </a:blipFill>
        </p:spPr>
        <p:txBody>
          <a:bodyPr>
            <a:normAutofit/>
          </a:bodyPr>
          <a:lstStyle/>
          <a:p>
            <a:pPr marL="0" indent="0">
              <a:buNone/>
            </a:pPr>
            <a:endParaRPr lang="en-US" sz="1600" dirty="0" smtClean="0"/>
          </a:p>
          <a:p>
            <a:pPr marL="0" indent="0">
              <a:buNone/>
            </a:pPr>
            <a:r>
              <a:rPr lang="en-US" sz="2000" dirty="0" smtClean="0"/>
              <a:t>The </a:t>
            </a:r>
            <a:r>
              <a:rPr lang="en-US" sz="2000" dirty="0" smtClean="0"/>
              <a:t>second approach involved the use of web scraping.</a:t>
            </a:r>
            <a:r>
              <a:rPr lang="en-US" sz="2000" dirty="0"/>
              <a:t> </a:t>
            </a:r>
            <a:r>
              <a:rPr lang="en-US" sz="2000" dirty="0" smtClean="0"/>
              <a:t>There is a Wikipedia article containing the record of all the Falcon 9 rocket launches made by SpaceX in table form. Since the webpage is written in HTML, </a:t>
            </a:r>
            <a:r>
              <a:rPr lang="en-US" sz="2000" dirty="0" smtClean="0"/>
              <a:t>I </a:t>
            </a:r>
            <a:r>
              <a:rPr lang="en-US" sz="2000" dirty="0" smtClean="0"/>
              <a:t> </a:t>
            </a:r>
            <a:r>
              <a:rPr lang="en-US" sz="2000" dirty="0" smtClean="0"/>
              <a:t>needed a specific set of tools to extract that data from the webpage. </a:t>
            </a:r>
            <a:endParaRPr lang="en-US" sz="1800" dirty="0" smtClean="0"/>
          </a:p>
          <a:p>
            <a:pPr marL="0" indent="0">
              <a:buNone/>
            </a:pPr>
            <a:endParaRPr lang="en-US" sz="2600" dirty="0"/>
          </a:p>
          <a:p>
            <a:pPr marL="0" indent="0">
              <a:buNone/>
            </a:pPr>
            <a:r>
              <a:rPr lang="en-US" sz="2600" dirty="0" smtClean="0"/>
              <a:t>Web </a:t>
            </a:r>
            <a:r>
              <a:rPr lang="en-US" sz="2600" dirty="0"/>
              <a:t>Scraping Process: </a:t>
            </a:r>
            <a:endParaRPr lang="en-US" sz="26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1000" dirty="0" smtClean="0"/>
          </a:p>
          <a:p>
            <a:pPr marL="0" indent="0" algn="ctr">
              <a:buNone/>
            </a:pPr>
            <a:endParaRPr lang="en-US" sz="2200" dirty="0" smtClean="0">
              <a:hlinkClick r:id="rId3" invalidUrl="https://github.com/AlexBandurin/IBM_Applied_Data_Science_Capstone/blob/master/Data Collection with Web Scraping.ipynb"/>
            </a:endParaRPr>
          </a:p>
          <a:p>
            <a:pPr marL="0" indent="0" algn="ctr">
              <a:buNone/>
            </a:pPr>
            <a:r>
              <a:rPr lang="en-US" sz="2200" dirty="0" smtClean="0">
                <a:hlinkClick r:id="rId4" invalidUrl="https://github.com/AlexBandurin/IBM_Applied_Data_Science_Capstone/blob/master/Data Collection with Web Scraping.ipynb"/>
              </a:rPr>
              <a:t>Link </a:t>
            </a:r>
            <a:r>
              <a:rPr lang="en-US" sz="2200" dirty="0">
                <a:hlinkClick r:id="rId5" invalidUrl="https://github.com/AlexBandurin/IBM_Applied_Data_Science_Capstone/blob/master/Data Collection with Web Scraping.ipynb"/>
              </a:rPr>
              <a:t>to Notebook on </a:t>
            </a:r>
            <a:r>
              <a:rPr lang="en-US" sz="2200" dirty="0" smtClean="0">
                <a:hlinkClick r:id="rId6" invalidUrl="https://github.com/AlexBandurin/IBM_Applied_Data_Science_Capstone/blob/master/Data Collection with Web Scraping.ipynb"/>
              </a:rPr>
              <a:t>Github </a:t>
            </a:r>
            <a:endParaRPr lang="en-US" sz="2200" dirty="0"/>
          </a:p>
          <a:p>
            <a:pPr marL="0" indent="0">
              <a:buNone/>
            </a:pPr>
            <a:endParaRPr lang="en-US" sz="1800" dirty="0" smtClean="0"/>
          </a:p>
          <a:p>
            <a:pPr marL="0" indent="0">
              <a:buNone/>
            </a:pPr>
            <a:endParaRPr lang="en-US" sz="2200" dirty="0"/>
          </a:p>
          <a:p>
            <a:pPr marL="0" indent="0">
              <a:buNone/>
            </a:pPr>
            <a:endParaRPr lang="en-US" sz="2600" dirty="0" smtClean="0"/>
          </a:p>
          <a:p>
            <a:pPr marL="0" indent="0">
              <a:buNone/>
            </a:pPr>
            <a:endParaRPr lang="en-US" sz="1800" dirty="0" smtClean="0"/>
          </a:p>
          <a:p>
            <a:pPr marL="0" indent="0">
              <a:buNone/>
            </a:pPr>
            <a:endParaRPr lang="en-US" sz="1800" dirty="0" smtClean="0"/>
          </a:p>
        </p:txBody>
      </p:sp>
      <p:sp>
        <p:nvSpPr>
          <p:cNvPr id="6" name="Rounded Rectangle 5"/>
          <p:cNvSpPr/>
          <p:nvPr/>
        </p:nvSpPr>
        <p:spPr>
          <a:xfrm>
            <a:off x="615282" y="3969662"/>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Access the URL of the Wikipedia Webpage and download its HTML contents </a:t>
            </a:r>
            <a:endParaRPr lang="en-US" sz="1600" dirty="0"/>
          </a:p>
        </p:txBody>
      </p:sp>
      <p:sp>
        <p:nvSpPr>
          <p:cNvPr id="7" name="Rounded Rectangle 6"/>
          <p:cNvSpPr/>
          <p:nvPr/>
        </p:nvSpPr>
        <p:spPr>
          <a:xfrm>
            <a:off x="3495433" y="3929378"/>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the contents using the Beautiful Soup Python library </a:t>
            </a:r>
            <a:endParaRPr lang="en-US" dirty="0"/>
          </a:p>
        </p:txBody>
      </p:sp>
      <p:cxnSp>
        <p:nvCxnSpPr>
          <p:cNvPr id="8" name="Straight Arrow Connector 7"/>
          <p:cNvCxnSpPr/>
          <p:nvPr/>
        </p:nvCxnSpPr>
        <p:spPr>
          <a:xfrm>
            <a:off x="2913331" y="4428094"/>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159196" y="3929378"/>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useful data, and  convert into a pandas DataFrame</a:t>
            </a:r>
            <a:endParaRPr lang="en-US" dirty="0"/>
          </a:p>
        </p:txBody>
      </p:sp>
      <p:cxnSp>
        <p:nvCxnSpPr>
          <p:cNvPr id="10" name="Straight Arrow Connector 9"/>
          <p:cNvCxnSpPr/>
          <p:nvPr/>
        </p:nvCxnSpPr>
        <p:spPr>
          <a:xfrm flipV="1">
            <a:off x="5614387" y="4449927"/>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951377" y="3949237"/>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12" name="Straight Arrow Connector 11"/>
          <p:cNvCxnSpPr/>
          <p:nvPr/>
        </p:nvCxnSpPr>
        <p:spPr>
          <a:xfrm flipV="1">
            <a:off x="8406568" y="4469785"/>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9310" y="1143310"/>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7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97" y="63607"/>
            <a:ext cx="10515600" cy="1325563"/>
          </a:xfrm>
          <a:blipFill dpi="0" rotWithShape="1">
            <a:blip r:embed="rId2">
              <a:alphaModFix amt="0"/>
            </a:blip>
            <a:srcRect/>
            <a:stretch>
              <a:fillRect/>
            </a:stretch>
          </a:blipFill>
        </p:spPr>
        <p:txBody>
          <a:bodyPr>
            <a:normAutofit/>
          </a:bodyPr>
          <a:lstStyle/>
          <a:p>
            <a:pPr algn="ctr"/>
            <a:r>
              <a:rPr lang="en-US" sz="4200" dirty="0" smtClean="0"/>
              <a:t>Data Wrangling</a:t>
            </a:r>
            <a:endParaRPr lang="en-US" sz="4200" dirty="0"/>
          </a:p>
        </p:txBody>
      </p:sp>
      <p:sp>
        <p:nvSpPr>
          <p:cNvPr id="3" name="Content Placeholder 2"/>
          <p:cNvSpPr>
            <a:spLocks noGrp="1"/>
          </p:cNvSpPr>
          <p:nvPr>
            <p:ph idx="1"/>
          </p:nvPr>
        </p:nvSpPr>
        <p:spPr>
          <a:xfrm>
            <a:off x="234416" y="1420005"/>
            <a:ext cx="11742977" cy="5389723"/>
          </a:xfrm>
          <a:blipFill dpi="0" rotWithShape="1">
            <a:blip r:embed="rId2">
              <a:alphaModFix amt="0"/>
            </a:blip>
            <a:srcRect/>
            <a:stretch>
              <a:fillRect/>
            </a:stretch>
          </a:blipFill>
        </p:spPr>
        <p:txBody>
          <a:bodyPr>
            <a:normAutofit/>
          </a:bodyPr>
          <a:lstStyle/>
          <a:p>
            <a:pPr marL="0" indent="0">
              <a:buNone/>
            </a:pPr>
            <a:r>
              <a:rPr lang="en-US" sz="1750" dirty="0" smtClean="0"/>
              <a:t>A good amount of useful information has been obtained in the data collection process about the </a:t>
            </a:r>
            <a:r>
              <a:rPr lang="en-US" sz="1750" dirty="0" smtClean="0"/>
              <a:t>rockets </a:t>
            </a:r>
            <a:r>
              <a:rPr lang="en-US" sz="1750" dirty="0" smtClean="0"/>
              <a:t>like their payloads, launch </a:t>
            </a:r>
            <a:r>
              <a:rPr lang="en-US" sz="1750" dirty="0" smtClean="0"/>
              <a:t>specifications, </a:t>
            </a:r>
            <a:r>
              <a:rPr lang="en-US" sz="1750" dirty="0" smtClean="0"/>
              <a:t>and landing outcome. However, it was still important to sift through it and look for patterns. At this stage, the target variable is established that identifies a given launch as successful or not. That is, using all the data available, a column is created containing the class variable, with a value of 0 or 1, where 1 signifies success. This is the variable that is going to be predicted later on using all the other variables at play, called “features” or “predictor variables”. </a:t>
            </a:r>
          </a:p>
          <a:p>
            <a:pPr marL="0" indent="0">
              <a:buNone/>
            </a:pPr>
            <a:endParaRPr lang="en-US" sz="2100" dirty="0"/>
          </a:p>
          <a:p>
            <a:pPr marL="0" indent="0">
              <a:buNone/>
            </a:pPr>
            <a:endParaRPr lang="en-US" sz="2100" dirty="0" smtClean="0"/>
          </a:p>
          <a:p>
            <a:pPr marL="0" indent="0">
              <a:buNone/>
            </a:pPr>
            <a:endParaRPr lang="en-US" sz="2100" dirty="0"/>
          </a:p>
          <a:p>
            <a:pPr marL="0" indent="0">
              <a:buNone/>
            </a:pPr>
            <a:endParaRPr lang="en-US" sz="2100" dirty="0"/>
          </a:p>
          <a:p>
            <a:pPr marL="0" indent="0">
              <a:buNone/>
            </a:pPr>
            <a:r>
              <a:rPr lang="en-US" sz="2200" dirty="0" smtClean="0"/>
              <a:t> </a:t>
            </a:r>
            <a:endParaRPr lang="en-US" sz="2200" dirty="0"/>
          </a:p>
          <a:p>
            <a:pPr marL="0" indent="0">
              <a:buNone/>
            </a:pPr>
            <a:r>
              <a:rPr lang="en-US" sz="1600" dirty="0" smtClean="0"/>
              <a:t>  </a:t>
            </a:r>
          </a:p>
          <a:p>
            <a:pPr marL="0" indent="0">
              <a:buNone/>
            </a:pPr>
            <a:endParaRPr lang="en-US" sz="2400" dirty="0"/>
          </a:p>
        </p:txBody>
      </p:sp>
      <p:cxnSp>
        <p:nvCxnSpPr>
          <p:cNvPr id="5" name="Straight Connector 4"/>
          <p:cNvCxnSpPr/>
          <p:nvPr/>
        </p:nvCxnSpPr>
        <p:spPr>
          <a:xfrm>
            <a:off x="838200" y="1176011"/>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4416" y="3227671"/>
            <a:ext cx="2797344" cy="83844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the number of launches on each site</a:t>
            </a:r>
            <a:endParaRPr lang="en-US" dirty="0"/>
          </a:p>
        </p:txBody>
      </p:sp>
      <p:sp>
        <p:nvSpPr>
          <p:cNvPr id="13" name="Rectangle 12"/>
          <p:cNvSpPr/>
          <p:nvPr/>
        </p:nvSpPr>
        <p:spPr>
          <a:xfrm>
            <a:off x="8931770" y="4929601"/>
            <a:ext cx="2797344" cy="8284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landing outcome label (successful or failed) </a:t>
            </a:r>
            <a:endParaRPr lang="en-US" dirty="0"/>
          </a:p>
        </p:txBody>
      </p:sp>
      <p:sp>
        <p:nvSpPr>
          <p:cNvPr id="14" name="Rectangle 13"/>
          <p:cNvSpPr/>
          <p:nvPr/>
        </p:nvSpPr>
        <p:spPr>
          <a:xfrm>
            <a:off x="6081797" y="4382722"/>
            <a:ext cx="2797344" cy="81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Calculate the number of occurrence and mission outcome per orbit type</a:t>
            </a:r>
            <a:endParaRPr lang="en-US" sz="1500" dirty="0"/>
          </a:p>
        </p:txBody>
      </p:sp>
      <p:sp>
        <p:nvSpPr>
          <p:cNvPr id="15" name="Rectangle 14"/>
          <p:cNvSpPr/>
          <p:nvPr/>
        </p:nvSpPr>
        <p:spPr>
          <a:xfrm>
            <a:off x="3206414" y="3821652"/>
            <a:ext cx="2797344" cy="83844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Calculate the number of occurrences of each orbit</a:t>
            </a:r>
            <a:endParaRPr lang="en-US" dirty="0"/>
          </a:p>
        </p:txBody>
      </p:sp>
      <p:sp>
        <p:nvSpPr>
          <p:cNvPr id="30" name="Right Arrow 29"/>
          <p:cNvSpPr/>
          <p:nvPr/>
        </p:nvSpPr>
        <p:spPr>
          <a:xfrm>
            <a:off x="2086654" y="4152522"/>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772993" y="5275177"/>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79403" y="4690928"/>
            <a:ext cx="1024355" cy="52873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34416" y="6099705"/>
            <a:ext cx="11742977" cy="707886"/>
          </a:xfrm>
          <a:prstGeom prst="rect">
            <a:avLst/>
          </a:prstGeom>
          <a:noFill/>
        </p:spPr>
        <p:txBody>
          <a:bodyPr wrap="square" rtlCol="0">
            <a:spAutoFit/>
          </a:bodyPr>
          <a:lstStyle/>
          <a:p>
            <a:pPr algn="ctr"/>
            <a:r>
              <a:rPr lang="en-US" sz="2200" dirty="0" smtClean="0">
                <a:hlinkClick r:id="rId3" invalidUrl="https://github.com/AlexBandurin/IBM_Applied_Data_Science_Capstone/blob/master/Data Wrangling.ipynb"/>
              </a:rPr>
              <a:t>Link to Notebook on </a:t>
            </a:r>
            <a:r>
              <a:rPr lang="en-US" sz="2200" dirty="0" smtClean="0">
                <a:hlinkClick r:id="rId4" invalidUrl="https://github.com/AlexBandurin/IBM_Applied_Data_Science_Capstone/blob/master/Data Wrangling.ipynb"/>
              </a:rPr>
              <a:t>Github </a:t>
            </a:r>
            <a:endParaRPr lang="en-US" sz="2200" dirty="0" smtClean="0"/>
          </a:p>
          <a:p>
            <a:pPr algn="ctr"/>
            <a:endParaRPr lang="en-US" dirty="0"/>
          </a:p>
        </p:txBody>
      </p:sp>
    </p:spTree>
    <p:extLst>
      <p:ext uri="{BB962C8B-B14F-4D97-AF65-F5344CB8AC3E}">
        <p14:creationId xmlns:p14="http://schemas.microsoft.com/office/powerpoint/2010/main" val="1824126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582"/>
            <a:ext cx="10515600" cy="1325563"/>
          </a:xfrm>
          <a:blipFill dpi="0" rotWithShape="1">
            <a:blip r:embed="rId3">
              <a:alphaModFix amt="0"/>
            </a:blip>
            <a:srcRect/>
            <a:stretch>
              <a:fillRect/>
            </a:stretch>
          </a:blipFill>
        </p:spPr>
        <p:txBody>
          <a:bodyPr>
            <a:normAutofit/>
          </a:bodyPr>
          <a:lstStyle/>
          <a:p>
            <a:pPr algn="ctr"/>
            <a:r>
              <a:rPr lang="en-US" sz="4200" dirty="0" smtClean="0"/>
              <a:t>EDA Visualizations</a:t>
            </a:r>
            <a:endParaRPr lang="en-US" sz="4200" dirty="0"/>
          </a:p>
        </p:txBody>
      </p:sp>
      <p:cxnSp>
        <p:nvCxnSpPr>
          <p:cNvPr id="5" name="Straight Connector 4"/>
          <p:cNvCxnSpPr/>
          <p:nvPr/>
        </p:nvCxnSpPr>
        <p:spPr>
          <a:xfrm>
            <a:off x="838200" y="1186811"/>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840"/>
          <a:stretch/>
        </p:blipFill>
        <p:spPr>
          <a:xfrm>
            <a:off x="4354279" y="1333389"/>
            <a:ext cx="7602194" cy="153596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4278" y="3111302"/>
            <a:ext cx="7602194" cy="161074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81" y="5029652"/>
            <a:ext cx="7602194" cy="1535960"/>
          </a:xfrm>
          <a:prstGeom prst="rect">
            <a:avLst/>
          </a:prstGeom>
        </p:spPr>
      </p:pic>
      <p:sp>
        <p:nvSpPr>
          <p:cNvPr id="23" name="TextBox 22"/>
          <p:cNvSpPr txBox="1"/>
          <p:nvPr/>
        </p:nvSpPr>
        <p:spPr>
          <a:xfrm>
            <a:off x="119741" y="1442411"/>
            <a:ext cx="4234543" cy="2800767"/>
          </a:xfrm>
          <a:prstGeom prst="rect">
            <a:avLst/>
          </a:prstGeom>
          <a:noFill/>
        </p:spPr>
        <p:txBody>
          <a:bodyPr wrap="square" rtlCol="0">
            <a:spAutoFit/>
          </a:bodyPr>
          <a:lstStyle/>
          <a:p>
            <a:r>
              <a:rPr lang="en-US" sz="2000" dirty="0" smtClean="0"/>
              <a:t>Data visualization is part of exploratory data analysis, conducted with the purpose of identifying trends between the features and target variable. The charts presented here shed some light on how predictor variables “Payload Mass”, “Flight number” and “Launch site” could affect landing success. </a:t>
            </a:r>
          </a:p>
          <a:p>
            <a:endParaRPr lang="en-US" sz="1600" dirty="0" smtClean="0"/>
          </a:p>
        </p:txBody>
      </p:sp>
      <p:sp>
        <p:nvSpPr>
          <p:cNvPr id="24" name="TextBox 23"/>
          <p:cNvSpPr txBox="1"/>
          <p:nvPr/>
        </p:nvSpPr>
        <p:spPr>
          <a:xfrm>
            <a:off x="4271287" y="2856506"/>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Payload Mass vs Flight number</a:t>
            </a:r>
            <a:endParaRPr lang="en-US" sz="1300" dirty="0">
              <a:solidFill>
                <a:schemeClr val="bg2">
                  <a:lumMod val="50000"/>
                </a:schemeClr>
              </a:solidFill>
            </a:endParaRPr>
          </a:p>
        </p:txBody>
      </p:sp>
      <p:sp>
        <p:nvSpPr>
          <p:cNvPr id="25" name="TextBox 24"/>
          <p:cNvSpPr txBox="1"/>
          <p:nvPr/>
        </p:nvSpPr>
        <p:spPr>
          <a:xfrm>
            <a:off x="4354281" y="4750107"/>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Launch site vs Flight number</a:t>
            </a:r>
            <a:endParaRPr lang="en-US" sz="1300" dirty="0">
              <a:solidFill>
                <a:schemeClr val="bg2">
                  <a:lumMod val="50000"/>
                </a:schemeClr>
              </a:solidFill>
            </a:endParaRPr>
          </a:p>
        </p:txBody>
      </p:sp>
      <p:sp>
        <p:nvSpPr>
          <p:cNvPr id="26" name="TextBox 25"/>
          <p:cNvSpPr txBox="1"/>
          <p:nvPr/>
        </p:nvSpPr>
        <p:spPr>
          <a:xfrm>
            <a:off x="4354277" y="6565612"/>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Launch Site vs Payload Mass</a:t>
            </a:r>
            <a:endParaRPr lang="en-US" sz="1300" dirty="0">
              <a:solidFill>
                <a:schemeClr val="bg2">
                  <a:lumMod val="50000"/>
                </a:schemeClr>
              </a:solidFill>
            </a:endParaRPr>
          </a:p>
        </p:txBody>
      </p:sp>
      <p:cxnSp>
        <p:nvCxnSpPr>
          <p:cNvPr id="28" name="Straight Connector 27"/>
          <p:cNvCxnSpPr/>
          <p:nvPr/>
        </p:nvCxnSpPr>
        <p:spPr>
          <a:xfrm flipH="1">
            <a:off x="4258895" y="1364775"/>
            <a:ext cx="12400" cy="2774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9746" y="1351128"/>
            <a:ext cx="12387" cy="2767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19744" y="1351129"/>
            <a:ext cx="4151551" cy="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9732" y="4118922"/>
            <a:ext cx="4151563" cy="388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132133" y="4320814"/>
            <a:ext cx="4092491" cy="1804235"/>
          </a:xfrm>
          <a:prstGeom prst="rect">
            <a:avLst/>
          </a:prstGeom>
          <a:blipFill dpi="0" rotWithShape="1">
            <a:blip r:embed="rId3">
              <a:alphaModFix amt="0"/>
            </a:blip>
            <a:srcRect/>
            <a:stretch>
              <a:fillRect/>
            </a:stretch>
          </a:blip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smtClean="0"/>
              <a:t>Note:</a:t>
            </a:r>
          </a:p>
          <a:p>
            <a:endParaRPr lang="en-US" sz="1100" dirty="0" smtClean="0"/>
          </a:p>
          <a:p>
            <a:pPr marL="171450" indent="-171450">
              <a:buFont typeface="Arial" charset="0"/>
              <a:buChar char="•"/>
            </a:pPr>
            <a:r>
              <a:rPr lang="en-US" sz="1400" b="1" dirty="0" smtClean="0"/>
              <a:t>Payload mass  </a:t>
            </a:r>
            <a:r>
              <a:rPr lang="en-US" sz="1400" dirty="0" smtClean="0"/>
              <a:t>refers to the mass, in Kilograms, of the goods that the rocket is delivering to its final destination. </a:t>
            </a:r>
          </a:p>
          <a:p>
            <a:pPr marL="171450" indent="-171450">
              <a:buFontTx/>
              <a:buChar char="-"/>
            </a:pPr>
            <a:endParaRPr lang="en-US" sz="1400" dirty="0" smtClean="0"/>
          </a:p>
          <a:p>
            <a:pPr marL="171450" indent="-171450">
              <a:buFont typeface="Arial" charset="0"/>
              <a:buChar char="•"/>
            </a:pPr>
            <a:r>
              <a:rPr lang="en-US" sz="1400" b="1" dirty="0" smtClean="0"/>
              <a:t>Flight number </a:t>
            </a:r>
            <a:r>
              <a:rPr lang="en-US" sz="1400" dirty="0" smtClean="0"/>
              <a:t>is a unique numerical identifier of each launch.</a:t>
            </a:r>
          </a:p>
          <a:p>
            <a:pPr marL="171450" indent="-171450">
              <a:buFontTx/>
              <a:buChar char="-"/>
            </a:pPr>
            <a:endParaRPr lang="en-US" sz="1400" dirty="0"/>
          </a:p>
          <a:p>
            <a:pPr marL="171450" indent="-171450">
              <a:buFont typeface="Arial" charset="0"/>
              <a:buChar char="•"/>
            </a:pPr>
            <a:r>
              <a:rPr lang="en-US" sz="1400" b="1" dirty="0" smtClean="0"/>
              <a:t>Launch </a:t>
            </a:r>
            <a:r>
              <a:rPr lang="en-US" sz="1400" b="1" dirty="0"/>
              <a:t>site </a:t>
            </a:r>
            <a:r>
              <a:rPr lang="en-US" sz="1400" dirty="0"/>
              <a:t>is the name of the location from which a </a:t>
            </a:r>
            <a:r>
              <a:rPr lang="en-US" sz="1400" dirty="0" smtClean="0"/>
              <a:t>rocket has been </a:t>
            </a:r>
            <a:r>
              <a:rPr lang="en-US" sz="1400" dirty="0"/>
              <a:t>launched.</a:t>
            </a:r>
          </a:p>
        </p:txBody>
      </p:sp>
      <p:sp>
        <p:nvSpPr>
          <p:cNvPr id="39" name="Rectangle 38"/>
          <p:cNvSpPr/>
          <p:nvPr/>
        </p:nvSpPr>
        <p:spPr>
          <a:xfrm>
            <a:off x="838200" y="6304136"/>
            <a:ext cx="2863205" cy="615553"/>
          </a:xfrm>
          <a:prstGeom prst="rect">
            <a:avLst/>
          </a:prstGeom>
        </p:spPr>
        <p:txBody>
          <a:bodyPr wrap="square">
            <a:spAutoFit/>
          </a:bodyPr>
          <a:lstStyle/>
          <a:p>
            <a:r>
              <a:rPr lang="en-US" sz="1700" dirty="0" smtClean="0">
                <a:hlinkClick r:id="rId7" invalidUrl="https://github.com/AlexBandurin/IBM_Applied_Data_Science_Capstone/blob/master/EDA with Data Visualization.ipynb"/>
              </a:rPr>
              <a:t>Link to Notebook on </a:t>
            </a:r>
            <a:r>
              <a:rPr lang="en-US" sz="1700" dirty="0" smtClean="0">
                <a:hlinkClick r:id="rId8" invalidUrl="https://github.com/AlexBandurin/IBM_Applied_Data_Science_Capstone/blob/master/EDA with Data Visualization.ipynb"/>
              </a:rPr>
              <a:t>Github </a:t>
            </a:r>
            <a:endParaRPr lang="en-US" sz="1700" dirty="0" smtClean="0"/>
          </a:p>
          <a:p>
            <a:endParaRPr lang="en-US" sz="1700" dirty="0" smtClean="0"/>
          </a:p>
        </p:txBody>
      </p:sp>
    </p:spTree>
    <p:extLst>
      <p:ext uri="{BB962C8B-B14F-4D97-AF65-F5344CB8AC3E}">
        <p14:creationId xmlns:p14="http://schemas.microsoft.com/office/powerpoint/2010/main" val="1895072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36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200" y="1175749"/>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173056" y="2602425"/>
            <a:ext cx="7795778" cy="646331"/>
          </a:xfrm>
          <a:prstGeom prst="rect">
            <a:avLst/>
          </a:prstGeom>
          <a:noFill/>
        </p:spPr>
        <p:txBody>
          <a:bodyPr wrap="square" rtlCol="0">
            <a:spAutoFit/>
          </a:bodyPr>
          <a:lstStyle/>
          <a:p>
            <a:r>
              <a:rPr lang="en-US" sz="1750" dirty="0" smtClean="0">
                <a:solidFill>
                  <a:schemeClr val="accent4">
                    <a:lumMod val="75000"/>
                  </a:schemeClr>
                </a:solidFill>
              </a:rPr>
              <a:t>I want to see if there are relationships present between success rate and orbit type. This is done with a bar chart, as shown below.</a:t>
            </a:r>
            <a:endParaRPr lang="en-US" sz="1750" dirty="0">
              <a:solidFill>
                <a:schemeClr val="accent4">
                  <a:lumMod val="75000"/>
                </a:schemeClr>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819" y="1264746"/>
            <a:ext cx="3990786" cy="2565029"/>
          </a:xfrm>
          <a:prstGeom prst="rect">
            <a:avLst/>
          </a:prstGeom>
        </p:spPr>
      </p:pic>
      <p:sp>
        <p:nvSpPr>
          <p:cNvPr id="18" name="TextBox 17"/>
          <p:cNvSpPr txBox="1"/>
          <p:nvPr/>
        </p:nvSpPr>
        <p:spPr>
          <a:xfrm flipH="1">
            <a:off x="294126" y="1399606"/>
            <a:ext cx="7409379" cy="946413"/>
          </a:xfrm>
          <a:prstGeom prst="rect">
            <a:avLst/>
          </a:prstGeom>
          <a:noFill/>
        </p:spPr>
        <p:txBody>
          <a:bodyPr wrap="square" rtlCol="0">
            <a:spAutoFit/>
          </a:bodyPr>
          <a:lstStyle/>
          <a:p>
            <a:r>
              <a:rPr lang="en-US" sz="1850" dirty="0" smtClean="0"/>
              <a:t>Every rocket is intended to fly at a specific orbit around the earth. The type of orbit that is chosen can be a valid predictor for landing success. To test this hypothesis, a few more visuals are produced as seen on this slide. </a:t>
            </a:r>
            <a:endParaRPr lang="en-US" sz="1850" dirty="0"/>
          </a:p>
        </p:txBody>
      </p:sp>
      <p:cxnSp>
        <p:nvCxnSpPr>
          <p:cNvPr id="19" name="Straight Connector 18"/>
          <p:cNvCxnSpPr/>
          <p:nvPr/>
        </p:nvCxnSpPr>
        <p:spPr>
          <a:xfrm>
            <a:off x="7703505" y="1293083"/>
            <a:ext cx="1" cy="1136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7024" y="1299907"/>
            <a:ext cx="0" cy="1129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87027" y="1286250"/>
            <a:ext cx="7516478" cy="5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87025" y="2396836"/>
            <a:ext cx="7516480" cy="381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34" r="4357"/>
          <a:stretch/>
        </p:blipFill>
        <p:spPr>
          <a:xfrm>
            <a:off x="173056" y="3337764"/>
            <a:ext cx="7905763" cy="3472455"/>
          </a:xfrm>
          <a:prstGeom prst="rect">
            <a:avLst/>
          </a:prstGeom>
        </p:spPr>
      </p:pic>
    </p:spTree>
    <p:extLst>
      <p:ext uri="{BB962C8B-B14F-4D97-AF65-F5344CB8AC3E}">
        <p14:creationId xmlns:p14="http://schemas.microsoft.com/office/powerpoint/2010/main" val="1914180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20661</TotalTime>
  <Words>2640</Words>
  <Application>Microsoft Macintosh PowerPoint</Application>
  <PresentationFormat>Widescreen</PresentationFormat>
  <Paragraphs>221</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Al Bayan Plain</vt:lpstr>
      <vt:lpstr>Calibri</vt:lpstr>
      <vt:lpstr>Calibri Light</vt:lpstr>
      <vt:lpstr>Arial</vt:lpstr>
      <vt:lpstr>Office Theme</vt:lpstr>
      <vt:lpstr>IBM Data Science Capstone</vt:lpstr>
      <vt:lpstr>Introduction</vt:lpstr>
      <vt:lpstr>Introduction</vt:lpstr>
      <vt:lpstr>Summary</vt:lpstr>
      <vt:lpstr>Data Collection – API </vt:lpstr>
      <vt:lpstr>Data Collection – Web Scraping </vt:lpstr>
      <vt:lpstr>Data Wrangling</vt:lpstr>
      <vt:lpstr>EDA Visualizations</vt:lpstr>
      <vt:lpstr>EDA Visualizations - Orbits </vt:lpstr>
      <vt:lpstr>EDA Visualizations - Orbits </vt:lpstr>
      <vt:lpstr>EDA Visualizations - Successes </vt:lpstr>
      <vt:lpstr>SQL</vt:lpstr>
      <vt:lpstr>SQL Queries    Note: “IBM Db2 on Cloud” SQL cloud database was used to perform the following queries. A screenshot of the query and the resulting output is included for every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Analytics - Maps</vt:lpstr>
      <vt:lpstr>Visual Analytics - Maps</vt:lpstr>
      <vt:lpstr>Dashboards With Plotly Dash</vt:lpstr>
      <vt:lpstr>Dashboards With Plotly Dash</vt:lpstr>
      <vt:lpstr>Dashboards With Plotly Dash</vt:lpstr>
      <vt:lpstr>Predictive Analysis (Classification)</vt:lpstr>
      <vt:lpstr>Predictive Analysis (Classification)</vt:lpstr>
      <vt:lpstr>Predictive Analysis (Classification)</vt:lpstr>
      <vt:lpstr>Takeaways</vt:lpstr>
      <vt:lpstr>Thank You!</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bandurin@gmail.com</dc:creator>
  <cp:lastModifiedBy>bandurin@gmail.com</cp:lastModifiedBy>
  <cp:revision>141</cp:revision>
  <dcterms:created xsi:type="dcterms:W3CDTF">2023-02-16T00:10:10Z</dcterms:created>
  <dcterms:modified xsi:type="dcterms:W3CDTF">2023-03-03T04:37:42Z</dcterms:modified>
</cp:coreProperties>
</file>